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1" r:id="rId2"/>
    <p:sldId id="256" r:id="rId3"/>
    <p:sldId id="270" r:id="rId4"/>
    <p:sldId id="257" r:id="rId5"/>
    <p:sldId id="258" r:id="rId6"/>
    <p:sldId id="259" r:id="rId7"/>
    <p:sldId id="272" r:id="rId8"/>
    <p:sldId id="261" r:id="rId9"/>
    <p:sldId id="262" r:id="rId10"/>
    <p:sldId id="269" r:id="rId11"/>
    <p:sldId id="260" r:id="rId12"/>
    <p:sldId id="263" r:id="rId13"/>
    <p:sldId id="264" r:id="rId14"/>
    <p:sldId id="265" r:id="rId15"/>
    <p:sldId id="266" r:id="rId16"/>
    <p:sldId id="267" r:id="rId17"/>
    <p:sldId id="268" r:id="rId1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2" y="17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498CF-2B9B-471F-9A32-33105ECBE7C8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 dirty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55033-650C-4BD4-965B-1348DC833CEA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10510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5033-650C-4BD4-965B-1348DC833CEA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35516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5033-650C-4BD4-965B-1348DC833CEA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88359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5033-650C-4BD4-965B-1348DC833CEA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95241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dirty="0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910918F-2AF8-419A-91D2-4D006FEB72A0}" type="datetimeFigureOut">
              <a:rPr lang="pt-PT" smtClean="0"/>
              <a:t>01-07-2011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DC12AC4-B8FD-4BBD-A025-5AA8932F1460}" type="slidenum">
              <a:rPr lang="pt-PT" smtClean="0"/>
              <a:t>‹nº›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>
                <a:solidFill>
                  <a:schemeClr val="accent3"/>
                </a:solidFill>
              </a:rPr>
              <a:t>XI CONGRESSO da SPCE</a:t>
            </a:r>
            <a:endParaRPr lang="pt-PT" sz="2000" dirty="0">
              <a:solidFill>
                <a:schemeClr val="accent3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463040" y="1916832"/>
            <a:ext cx="6196405" cy="3806237"/>
          </a:xfrm>
        </p:spPr>
        <p:txBody>
          <a:bodyPr/>
          <a:lstStyle/>
          <a:p>
            <a:pPr algn="ctr"/>
            <a:endParaRPr lang="pt-PT" dirty="0" smtClean="0"/>
          </a:p>
          <a:p>
            <a:pPr marL="0" indent="0" algn="ctr">
              <a:buNone/>
            </a:pPr>
            <a:r>
              <a:rPr lang="pt-PT" sz="2000" dirty="0"/>
              <a:t>O aumento da escolaridade dos </a:t>
            </a:r>
            <a:r>
              <a:rPr lang="pt-PT" sz="2000" dirty="0" smtClean="0"/>
              <a:t>adultos</a:t>
            </a:r>
          </a:p>
          <a:p>
            <a:pPr marL="0" indent="0" algn="ctr">
              <a:buNone/>
            </a:pPr>
            <a:r>
              <a:rPr lang="pt-PT" sz="2000" dirty="0" smtClean="0"/>
              <a:t> </a:t>
            </a:r>
            <a:r>
              <a:rPr lang="pt-PT" sz="2000" dirty="0"/>
              <a:t>e </a:t>
            </a:r>
            <a:endParaRPr lang="pt-PT" sz="2000" dirty="0" smtClean="0"/>
          </a:p>
          <a:p>
            <a:pPr marL="0" indent="0" algn="ctr">
              <a:buNone/>
            </a:pPr>
            <a:r>
              <a:rPr lang="pt-PT" sz="2000" dirty="0" smtClean="0"/>
              <a:t>as </a:t>
            </a:r>
            <a:r>
              <a:rPr lang="pt-PT" sz="2000" dirty="0"/>
              <a:t>implicações no sucesso escolar dos seus filhos </a:t>
            </a:r>
            <a:endParaRPr lang="pt-PT" sz="2000" dirty="0" smtClean="0"/>
          </a:p>
          <a:p>
            <a:pPr marL="0" indent="0" algn="ctr">
              <a:buNone/>
            </a:pPr>
            <a:endParaRPr lang="pt-PT" sz="2000" dirty="0"/>
          </a:p>
          <a:p>
            <a:pPr marL="0" indent="0" algn="ctr">
              <a:buNone/>
            </a:pPr>
            <a:endParaRPr lang="pt-PT" sz="2000" dirty="0"/>
          </a:p>
          <a:p>
            <a:pPr algn="r"/>
            <a:r>
              <a:rPr lang="pt-PT" sz="1200" i="1" dirty="0"/>
              <a:t>Lucília </a:t>
            </a:r>
            <a:r>
              <a:rPr lang="pt-PT" sz="1200" i="1" dirty="0" smtClean="0"/>
              <a:t>Salgado (</a:t>
            </a:r>
            <a:r>
              <a:rPr lang="pt-PT" sz="1200" i="1" dirty="0" err="1" smtClean="0"/>
              <a:t>Coord</a:t>
            </a:r>
            <a:r>
              <a:rPr lang="pt-PT" sz="1200" i="1" dirty="0" smtClean="0"/>
              <a:t>.)</a:t>
            </a:r>
            <a:endParaRPr lang="pt-PT" sz="1200" dirty="0"/>
          </a:p>
          <a:p>
            <a:pPr algn="r"/>
            <a:r>
              <a:rPr lang="pt-PT" sz="1200" i="1" dirty="0"/>
              <a:t>Lurdes Mata, </a:t>
            </a:r>
            <a:endParaRPr lang="pt-PT" sz="1200" dirty="0"/>
          </a:p>
          <a:p>
            <a:pPr algn="r"/>
            <a:r>
              <a:rPr lang="pt-PT" sz="1200" i="1" dirty="0"/>
              <a:t>Carolina Cardoso, </a:t>
            </a:r>
            <a:endParaRPr lang="pt-PT" sz="1200" dirty="0"/>
          </a:p>
          <a:p>
            <a:pPr algn="r"/>
            <a:r>
              <a:rPr lang="pt-PT" sz="1200" i="1" dirty="0"/>
              <a:t>Joana Ferreira, </a:t>
            </a:r>
            <a:endParaRPr lang="pt-PT" sz="1200" dirty="0"/>
          </a:p>
          <a:p>
            <a:pPr algn="r"/>
            <a:r>
              <a:rPr lang="pt-PT" sz="1200" i="1" dirty="0"/>
              <a:t>Carlo Patrão e </a:t>
            </a:r>
            <a:endParaRPr lang="pt-PT" sz="1200" dirty="0"/>
          </a:p>
          <a:p>
            <a:pPr algn="r"/>
            <a:r>
              <a:rPr lang="pt-PT" sz="1200" i="1" dirty="0"/>
              <a:t>Ana </a:t>
            </a:r>
            <a:r>
              <a:rPr lang="pt-PT" sz="1200" i="1" dirty="0" smtClean="0"/>
              <a:t>Durão</a:t>
            </a:r>
            <a:endParaRPr lang="pt-PT" sz="1200" dirty="0"/>
          </a:p>
        </p:txBody>
      </p:sp>
    </p:spTree>
    <p:extLst>
      <p:ext uri="{BB962C8B-B14F-4D97-AF65-F5344CB8AC3E}">
        <p14:creationId xmlns:p14="http://schemas.microsoft.com/office/powerpoint/2010/main" val="75961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t-PT" b="1" dirty="0" smtClean="0">
                <a:solidFill>
                  <a:schemeClr val="bg2">
                    <a:lumMod val="50000"/>
                  </a:schemeClr>
                </a:solidFill>
              </a:rPr>
              <a:t>Mudanças no </a:t>
            </a:r>
            <a:r>
              <a:rPr lang="pt-PT" b="1" dirty="0">
                <a:solidFill>
                  <a:schemeClr val="bg2">
                    <a:lumMod val="50000"/>
                  </a:schemeClr>
                </a:solidFill>
              </a:rPr>
              <a:t>contexto pessoal e familiar facilitadores das aprendizagens dos </a:t>
            </a:r>
            <a:r>
              <a:rPr lang="pt-PT" b="1" dirty="0" smtClean="0">
                <a:solidFill>
                  <a:schemeClr val="bg2">
                    <a:lumMod val="50000"/>
                  </a:schemeClr>
                </a:solidFill>
              </a:rPr>
              <a:t>filhos</a:t>
            </a:r>
          </a:p>
          <a:p>
            <a:pPr marL="0" indent="0">
              <a:buNone/>
            </a:pPr>
            <a:endParaRPr lang="pt-PT" b="1" dirty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Wingdings"/>
              <a:buChar char="à"/>
            </a:pPr>
            <a:r>
              <a:rPr lang="pt-PT" b="1" dirty="0" smtClean="0">
                <a:solidFill>
                  <a:schemeClr val="bg2">
                    <a:lumMod val="50000"/>
                  </a:schemeClr>
                </a:solidFill>
                <a:sym typeface="Wingdings" pitchFamily="2" charset="2"/>
              </a:rPr>
              <a:t>Aumento da auto-eficácia</a:t>
            </a:r>
          </a:p>
          <a:p>
            <a:pPr>
              <a:buFont typeface="Wingdings"/>
              <a:buChar char="à"/>
            </a:pPr>
            <a:endParaRPr lang="pt-PT" b="1" dirty="0" smtClean="0">
              <a:solidFill>
                <a:schemeClr val="bg2">
                  <a:lumMod val="50000"/>
                </a:schemeClr>
              </a:solidFill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pt-PT" b="1" dirty="0" smtClean="0">
                <a:solidFill>
                  <a:schemeClr val="bg2">
                    <a:lumMod val="50000"/>
                  </a:schemeClr>
                </a:solidFill>
                <a:sym typeface="Wingdings" pitchFamily="2" charset="2"/>
              </a:rPr>
              <a:t>Mais saber </a:t>
            </a:r>
            <a:r>
              <a:rPr lang="pt-PT" sz="2000" dirty="0" smtClean="0">
                <a:solidFill>
                  <a:schemeClr val="bg2">
                    <a:lumMod val="50000"/>
                  </a:schemeClr>
                </a:solidFill>
                <a:sym typeface="Wingdings" pitchFamily="2" charset="2"/>
              </a:rPr>
              <a:t>(informática, pesquisa…)</a:t>
            </a:r>
          </a:p>
          <a:p>
            <a:pPr>
              <a:buFont typeface="Wingdings"/>
              <a:buChar char="à"/>
            </a:pPr>
            <a:endParaRPr lang="pt-PT" b="1" dirty="0">
              <a:solidFill>
                <a:schemeClr val="bg2">
                  <a:lumMod val="50000"/>
                </a:schemeClr>
              </a:solidFill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pt-PT" b="1" dirty="0" smtClean="0">
                <a:solidFill>
                  <a:schemeClr val="bg2">
                    <a:lumMod val="50000"/>
                  </a:schemeClr>
                </a:solidFill>
                <a:sym typeface="Wingdings" pitchFamily="2" charset="2"/>
              </a:rPr>
              <a:t>Melhor gestão de papéis na família </a:t>
            </a:r>
          </a:p>
          <a:p>
            <a:pPr marL="0" indent="0">
              <a:buNone/>
            </a:pPr>
            <a:r>
              <a:rPr lang="pt-PT" b="1" dirty="0">
                <a:solidFill>
                  <a:schemeClr val="bg2">
                    <a:lumMod val="50000"/>
                  </a:schemeClr>
                </a:solidFill>
                <a:sym typeface="Wingdings" pitchFamily="2" charset="2"/>
              </a:rPr>
              <a:t>	</a:t>
            </a:r>
            <a:r>
              <a:rPr lang="pt-PT" sz="1800" dirty="0" smtClean="0">
                <a:solidFill>
                  <a:schemeClr val="bg2">
                    <a:lumMod val="50000"/>
                  </a:schemeClr>
                </a:solidFill>
                <a:sym typeface="Wingdings" pitchFamily="2" charset="2"/>
              </a:rPr>
              <a:t> papel educativo</a:t>
            </a:r>
          </a:p>
          <a:p>
            <a:pPr marL="0" indent="0">
              <a:buNone/>
            </a:pPr>
            <a:r>
              <a:rPr lang="pt-PT" sz="1800" dirty="0">
                <a:solidFill>
                  <a:schemeClr val="bg2">
                    <a:lumMod val="50000"/>
                  </a:schemeClr>
                </a:solidFill>
                <a:sym typeface="Wingdings" pitchFamily="2" charset="2"/>
              </a:rPr>
              <a:t>	</a:t>
            </a:r>
            <a:r>
              <a:rPr lang="pt-PT" sz="1800" dirty="0" smtClean="0">
                <a:solidFill>
                  <a:schemeClr val="bg2">
                    <a:lumMod val="50000"/>
                  </a:schemeClr>
                </a:solidFill>
                <a:sym typeface="Wingdings" pitchFamily="2" charset="2"/>
              </a:rPr>
              <a:t>formas de gestão do tempo</a:t>
            </a:r>
          </a:p>
        </p:txBody>
      </p:sp>
    </p:spTree>
    <p:extLst>
      <p:ext uri="{BB962C8B-B14F-4D97-AF65-F5344CB8AC3E}">
        <p14:creationId xmlns:p14="http://schemas.microsoft.com/office/powerpoint/2010/main" val="381865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</a:rPr>
              <a:t>Mudanças no projecto de escolarização </a:t>
            </a:r>
            <a:r>
              <a:rPr lang="pt-PT" sz="1600" b="1" dirty="0" smtClean="0">
                <a:solidFill>
                  <a:schemeClr val="accent3">
                    <a:lumMod val="75000"/>
                  </a:schemeClr>
                </a:solidFill>
              </a:rPr>
              <a:t>(pessoal)</a:t>
            </a:r>
          </a:p>
          <a:p>
            <a:pPr marL="0" indent="0">
              <a:buNone/>
            </a:pPr>
            <a:endParaRPr lang="pt-PT" b="1" dirty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/>
              <a:buChar char="à"/>
            </a:pPr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  <a:sym typeface="Wingdings" pitchFamily="2" charset="2"/>
              </a:rPr>
              <a:t>Vontade de continuar a estudar e fazer mais formação</a:t>
            </a:r>
          </a:p>
          <a:p>
            <a:pPr>
              <a:buFont typeface="Wingdings"/>
              <a:buChar char="à"/>
            </a:pPr>
            <a:endParaRPr lang="pt-PT" b="1" dirty="0" smtClean="0">
              <a:solidFill>
                <a:schemeClr val="accent3">
                  <a:lumMod val="75000"/>
                </a:schemeClr>
              </a:solidFill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pt-PT" b="1" dirty="0">
                <a:solidFill>
                  <a:schemeClr val="accent3">
                    <a:lumMod val="75000"/>
                  </a:schemeClr>
                </a:solidFill>
                <a:sym typeface="Wingdings" pitchFamily="2" charset="2"/>
              </a:rPr>
              <a:t> </a:t>
            </a:r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  <a:sym typeface="Wingdings" pitchFamily="2" charset="2"/>
              </a:rPr>
              <a:t>Importância atribuída à escolarização do filho. Projecto de ir mais longe..</a:t>
            </a:r>
            <a:endParaRPr lang="pt-PT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62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endParaRPr lang="pt-PT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</a:rPr>
              <a:t>Mudanças </a:t>
            </a:r>
            <a:r>
              <a:rPr lang="pt-PT" b="1" dirty="0">
                <a:solidFill>
                  <a:schemeClr val="accent3">
                    <a:lumMod val="75000"/>
                  </a:schemeClr>
                </a:solidFill>
              </a:rPr>
              <a:t>no projecto de </a:t>
            </a:r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</a:rPr>
              <a:t>escolarização </a:t>
            </a:r>
            <a:r>
              <a:rPr lang="pt-PT" sz="1700" b="1" dirty="0" smtClean="0">
                <a:solidFill>
                  <a:schemeClr val="accent3">
                    <a:lumMod val="75000"/>
                  </a:schemeClr>
                </a:solidFill>
              </a:rPr>
              <a:t>(dos filhos)</a:t>
            </a:r>
          </a:p>
          <a:p>
            <a:pPr marL="0" indent="0">
              <a:buNone/>
            </a:pPr>
            <a:endParaRPr lang="pt-PT" b="1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</a:rPr>
              <a:t>+ envolvimento nas tarefas escolares dos filhos</a:t>
            </a:r>
          </a:p>
          <a:p>
            <a:endParaRPr lang="pt-PT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</a:rPr>
              <a:t>+ relações com os professores e a escola</a:t>
            </a:r>
          </a:p>
          <a:p>
            <a:endParaRPr lang="pt-PT" b="1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pt-PT" b="1" dirty="0" smtClean="0">
                <a:solidFill>
                  <a:schemeClr val="accent3">
                    <a:lumMod val="75000"/>
                  </a:schemeClr>
                </a:solidFill>
              </a:rPr>
              <a:t>+ interesse na aprendizagem dos filhos</a:t>
            </a:r>
            <a:endParaRPr lang="pt-PT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84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pt-PT" sz="3300" b="1" dirty="0" smtClean="0">
                <a:solidFill>
                  <a:schemeClr val="accent5">
                    <a:lumMod val="75000"/>
                  </a:schemeClr>
                </a:solidFill>
              </a:rPr>
              <a:t>Mudanças no projecto de leitor  </a:t>
            </a:r>
            <a:r>
              <a:rPr lang="pt-PT" sz="2100" b="1" dirty="0" smtClean="0">
                <a:solidFill>
                  <a:schemeClr val="accent5">
                    <a:lumMod val="75000"/>
                  </a:schemeClr>
                </a:solidFill>
              </a:rPr>
              <a:t>(pessoal):</a:t>
            </a:r>
          </a:p>
          <a:p>
            <a:pPr marL="0" indent="0">
              <a:buNone/>
            </a:pPr>
            <a:endParaRPr lang="pt-PT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pt-PT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Font typeface="Wingdings"/>
              <a:buChar char="à"/>
            </a:pPr>
            <a:r>
              <a:rPr lang="pt-PT" b="1" dirty="0" smtClean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Maior interesse </a:t>
            </a:r>
          </a:p>
          <a:p>
            <a:pPr>
              <a:buFont typeface="Wingdings"/>
              <a:buChar char="à"/>
            </a:pPr>
            <a:endParaRPr lang="pt-PT" b="1" dirty="0">
              <a:solidFill>
                <a:schemeClr val="accent5">
                  <a:lumMod val="75000"/>
                </a:schemeClr>
              </a:solidFill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pt-PT" b="1" dirty="0" smtClean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Mais competências de leitura do próprio </a:t>
            </a:r>
          </a:p>
          <a:p>
            <a:pPr marL="0" indent="0">
              <a:buNone/>
            </a:pPr>
            <a:r>
              <a:rPr lang="pt-PT" b="1" dirty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 </a:t>
            </a:r>
            <a:r>
              <a:rPr lang="pt-PT" b="1" dirty="0" smtClean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              de livros,</a:t>
            </a:r>
          </a:p>
          <a:p>
            <a:pPr marL="0" indent="0">
              <a:buNone/>
            </a:pPr>
            <a:r>
              <a:rPr lang="pt-PT" b="1" dirty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	</a:t>
            </a:r>
            <a:r>
              <a:rPr lang="pt-PT" b="1" dirty="0" smtClean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de material do quotidiano</a:t>
            </a:r>
          </a:p>
          <a:p>
            <a:pPr marL="0" indent="0">
              <a:buNone/>
            </a:pPr>
            <a:r>
              <a:rPr lang="pt-PT" b="1" dirty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 </a:t>
            </a:r>
            <a:r>
              <a:rPr lang="pt-PT" b="1" dirty="0" smtClean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               de instruções  </a:t>
            </a:r>
          </a:p>
          <a:p>
            <a:pPr marL="0" indent="0">
              <a:buNone/>
            </a:pPr>
            <a:endParaRPr lang="pt-PT" b="1" dirty="0" smtClean="0">
              <a:solidFill>
                <a:schemeClr val="accent5">
                  <a:lumMod val="75000"/>
                </a:schemeClr>
              </a:solidFill>
              <a:sym typeface="Wingdings" pitchFamily="2" charset="2"/>
            </a:endParaRPr>
          </a:p>
          <a:p>
            <a:pPr marL="0" indent="0">
              <a:buNone/>
            </a:pPr>
            <a:r>
              <a:rPr lang="pt-PT" b="1" dirty="0" smtClean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 Mais competências de escrita	</a:t>
            </a:r>
            <a:endParaRPr lang="pt-PT" b="1" dirty="0">
              <a:solidFill>
                <a:schemeClr val="accent5">
                  <a:lumMod val="75000"/>
                </a:schemeClr>
              </a:solidFill>
              <a:sym typeface="Wingdings" pitchFamily="2" charset="2"/>
            </a:endParaRPr>
          </a:p>
          <a:p>
            <a:pPr>
              <a:buFont typeface="Wingdings"/>
              <a:buChar char="à"/>
            </a:pPr>
            <a:endParaRPr lang="pt-PT" b="1" dirty="0" smtClean="0">
              <a:solidFill>
                <a:schemeClr val="accent5">
                  <a:lumMod val="75000"/>
                </a:schemeClr>
              </a:solidFill>
              <a:sym typeface="Wingdings" pitchFamily="2" charset="2"/>
            </a:endParaRPr>
          </a:p>
          <a:p>
            <a:pPr>
              <a:buFont typeface="Wingdings"/>
              <a:buChar char="à"/>
            </a:pPr>
            <a:endParaRPr lang="pt-PT" b="1" dirty="0" smtClean="0">
              <a:solidFill>
                <a:schemeClr val="accent5">
                  <a:lumMod val="75000"/>
                </a:schemeClr>
              </a:solidFill>
              <a:sym typeface="Wingdings" pitchFamily="2" charset="2"/>
            </a:endParaRPr>
          </a:p>
          <a:p>
            <a:pPr marL="0" indent="0">
              <a:buNone/>
            </a:pPr>
            <a:r>
              <a:rPr lang="pt-PT" b="1" dirty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	</a:t>
            </a:r>
            <a:r>
              <a:rPr lang="pt-PT" b="1" i="1" dirty="0" smtClean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nível pessoal e profissional 	</a:t>
            </a:r>
            <a:endParaRPr lang="pt-PT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09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pt-PT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pt-PT" b="1" dirty="0" smtClean="0">
                <a:solidFill>
                  <a:schemeClr val="accent5">
                    <a:lumMod val="75000"/>
                  </a:schemeClr>
                </a:solidFill>
              </a:rPr>
              <a:t>Maior envolvimento na literacia dos filhos:</a:t>
            </a:r>
          </a:p>
          <a:p>
            <a:pPr marL="0" indent="0">
              <a:buNone/>
            </a:pPr>
            <a:endParaRPr lang="pt-PT" sz="2000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Font typeface="Wingdings"/>
              <a:buChar char="à"/>
            </a:pPr>
            <a:r>
              <a:rPr lang="pt-PT" sz="2000" b="1" dirty="0" smtClean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Nas tarefas escolares</a:t>
            </a:r>
          </a:p>
          <a:p>
            <a:pPr>
              <a:buFont typeface="Wingdings"/>
              <a:buChar char="à"/>
            </a:pPr>
            <a:endParaRPr lang="pt-PT" sz="2000" b="1" dirty="0" smtClean="0">
              <a:solidFill>
                <a:schemeClr val="accent5">
                  <a:lumMod val="75000"/>
                </a:schemeClr>
              </a:solidFill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pt-PT" sz="2000" b="1" dirty="0" smtClean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Nas actividades quotidianas</a:t>
            </a:r>
          </a:p>
          <a:p>
            <a:pPr>
              <a:buFont typeface="Wingdings"/>
              <a:buChar char="à"/>
            </a:pPr>
            <a:endParaRPr lang="pt-PT" sz="2000" b="1" dirty="0" smtClean="0">
              <a:solidFill>
                <a:schemeClr val="accent5">
                  <a:lumMod val="75000"/>
                </a:schemeClr>
              </a:solidFill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pt-PT" sz="2000" b="1" dirty="0" smtClean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Nas actividades lúdicas e de lazer</a:t>
            </a:r>
          </a:p>
          <a:p>
            <a:pPr>
              <a:buFont typeface="Wingdings"/>
              <a:buChar char="à"/>
            </a:pPr>
            <a:endParaRPr lang="pt-PT" b="1" dirty="0">
              <a:solidFill>
                <a:schemeClr val="accent5">
                  <a:lumMod val="75000"/>
                </a:schemeClr>
              </a:solidFill>
              <a:sym typeface="Wingdings" pitchFamily="2" charset="2"/>
            </a:endParaRPr>
          </a:p>
          <a:p>
            <a:pPr marL="0" indent="0" algn="r">
              <a:buNone/>
            </a:pPr>
            <a:r>
              <a:rPr lang="pt-PT" b="1" i="1" dirty="0" smtClean="0">
                <a:solidFill>
                  <a:schemeClr val="accent5">
                    <a:lumMod val="75000"/>
                  </a:schemeClr>
                </a:solidFill>
                <a:sym typeface="Wingdings" pitchFamily="2" charset="2"/>
              </a:rPr>
              <a:t>Função de modelo </a:t>
            </a:r>
            <a:r>
              <a:rPr lang="pt-PT" b="1" i="1" dirty="0" smtClean="0"/>
              <a:t> </a:t>
            </a:r>
            <a:endParaRPr lang="pt-PT" b="1" i="1" dirty="0"/>
          </a:p>
        </p:txBody>
      </p:sp>
    </p:spTree>
    <p:extLst>
      <p:ext uri="{BB962C8B-B14F-4D97-AF65-F5344CB8AC3E}">
        <p14:creationId xmlns:p14="http://schemas.microsoft.com/office/powerpoint/2010/main" val="170755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pt-PT" dirty="0" smtClean="0"/>
              <a:t>Podemos ir mais longe:</a:t>
            </a:r>
          </a:p>
          <a:p>
            <a:endParaRPr lang="pt-PT" dirty="0"/>
          </a:p>
          <a:p>
            <a:r>
              <a:rPr lang="pt-PT" dirty="0" smtClean="0"/>
              <a:t>Pesquisa de necessidades</a:t>
            </a:r>
          </a:p>
          <a:p>
            <a:pPr marL="0" indent="0">
              <a:buNone/>
            </a:pPr>
            <a:r>
              <a:rPr lang="pt-PT" sz="1800" dirty="0"/>
              <a:t> </a:t>
            </a:r>
            <a:r>
              <a:rPr lang="pt-PT" sz="1800" dirty="0" smtClean="0"/>
              <a:t>        </a:t>
            </a:r>
          </a:p>
          <a:p>
            <a:pPr marL="0" indent="0">
              <a:buNone/>
            </a:pPr>
            <a:r>
              <a:rPr lang="pt-PT" sz="1800" dirty="0"/>
              <a:t>	</a:t>
            </a:r>
            <a:r>
              <a:rPr lang="pt-PT" sz="1800" dirty="0" smtClean="0"/>
              <a:t>	</a:t>
            </a:r>
            <a:r>
              <a:rPr lang="pt-PT" sz="2100" dirty="0" smtClean="0"/>
              <a:t>% dos que não mudaram</a:t>
            </a:r>
          </a:p>
          <a:p>
            <a:pPr marL="0" indent="0">
              <a:buNone/>
            </a:pPr>
            <a:r>
              <a:rPr lang="pt-PT" sz="2100" dirty="0"/>
              <a:t>	</a:t>
            </a:r>
            <a:r>
              <a:rPr lang="pt-PT" sz="2100" dirty="0" smtClean="0"/>
              <a:t>	dos que revelam práticas inadequadas</a:t>
            </a:r>
          </a:p>
          <a:p>
            <a:pPr marL="0" indent="0">
              <a:buNone/>
            </a:pPr>
            <a:r>
              <a:rPr lang="pt-PT" sz="2100" dirty="0"/>
              <a:t>	</a:t>
            </a:r>
            <a:r>
              <a:rPr lang="pt-PT" sz="2100" dirty="0" smtClean="0"/>
              <a:t>	do que nos dizem “como era dantes”</a:t>
            </a:r>
          </a:p>
          <a:p>
            <a:pPr marL="0" indent="0">
              <a:buNone/>
            </a:pPr>
            <a:r>
              <a:rPr lang="pt-PT" sz="2100" dirty="0"/>
              <a:t>	</a:t>
            </a:r>
            <a:r>
              <a:rPr lang="pt-PT" sz="2100" dirty="0" smtClean="0"/>
              <a:t>	das indicações proveniente da teoria</a:t>
            </a:r>
          </a:p>
          <a:p>
            <a:endParaRPr lang="pt-PT" dirty="0"/>
          </a:p>
          <a:p>
            <a:r>
              <a:rPr lang="pt-PT" dirty="0" smtClean="0"/>
              <a:t> e de potencialidades dos adultos</a:t>
            </a:r>
          </a:p>
          <a:p>
            <a:pPr lvl="3"/>
            <a:r>
              <a:rPr lang="pt-PT" sz="2300" dirty="0" smtClean="0"/>
              <a:t>Das mudanças que disseram ter realizado</a:t>
            </a:r>
          </a:p>
          <a:p>
            <a:pPr lvl="3"/>
            <a:r>
              <a:rPr lang="pt-PT" sz="2300" dirty="0" smtClean="0"/>
              <a:t>Do modo como dizem que fazer</a:t>
            </a:r>
          </a:p>
          <a:p>
            <a:endParaRPr lang="pt-PT" sz="2300" dirty="0"/>
          </a:p>
          <a:p>
            <a:pPr marL="0" indent="0">
              <a:buNone/>
            </a:pPr>
            <a:r>
              <a:rPr lang="pt-PT" dirty="0" smtClean="0">
                <a:sym typeface="Wingdings" pitchFamily="2" charset="2"/>
              </a:rPr>
              <a:t>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1876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pt-PT" dirty="0" smtClean="0"/>
          </a:p>
          <a:p>
            <a:pPr marL="0" indent="0">
              <a:buNone/>
            </a:pPr>
            <a:r>
              <a:rPr lang="pt-PT" dirty="0" smtClean="0"/>
              <a:t>Objectivos de Educação de adultos</a:t>
            </a:r>
          </a:p>
          <a:p>
            <a:pPr marL="0" indent="0">
              <a:buNone/>
            </a:pPr>
            <a:r>
              <a:rPr lang="pt-PT" dirty="0" smtClean="0"/>
              <a:t>   </a:t>
            </a:r>
            <a:r>
              <a:rPr lang="pt-PT" sz="1800" dirty="0" smtClean="0">
                <a:sym typeface="Wingdings" pitchFamily="2" charset="2"/>
              </a:rPr>
              <a:t> </a:t>
            </a:r>
            <a:r>
              <a:rPr lang="pt-PT" sz="1800" dirty="0" err="1" smtClean="0">
                <a:sym typeface="Wingdings" pitchFamily="2" charset="2"/>
              </a:rPr>
              <a:t>intencionalizar</a:t>
            </a:r>
            <a:r>
              <a:rPr lang="pt-PT" sz="1800" dirty="0" smtClean="0">
                <a:sym typeface="Wingdings" pitchFamily="2" charset="2"/>
              </a:rPr>
              <a:t> questionamentos (RVCC)</a:t>
            </a:r>
          </a:p>
          <a:p>
            <a:pPr marL="0" indent="0">
              <a:buNone/>
            </a:pPr>
            <a:r>
              <a:rPr lang="pt-PT" sz="1800" dirty="0" smtClean="0">
                <a:sym typeface="Wingdings" pitchFamily="2" charset="2"/>
              </a:rPr>
              <a:t>     ser conteúdo de formação</a:t>
            </a:r>
          </a:p>
          <a:p>
            <a:pPr marL="0" indent="0">
              <a:buNone/>
            </a:pPr>
            <a:r>
              <a:rPr lang="pt-PT" sz="1800" dirty="0" smtClean="0">
                <a:sym typeface="Wingdings" pitchFamily="2" charset="2"/>
              </a:rPr>
              <a:t>      informar</a:t>
            </a:r>
          </a:p>
          <a:p>
            <a:pPr marL="0" indent="0">
              <a:buNone/>
            </a:pPr>
            <a:r>
              <a:rPr lang="pt-PT" dirty="0" smtClean="0">
                <a:sym typeface="Wingdings" pitchFamily="2" charset="2"/>
              </a:rPr>
              <a:t>Para pais com baixas qualificações escolares</a:t>
            </a:r>
            <a:r>
              <a:rPr lang="pt-PT" sz="1800" dirty="0" smtClean="0">
                <a:sym typeface="Wingdings" pitchFamily="2" charset="2"/>
              </a:rPr>
              <a:t>		 relação professores/pais</a:t>
            </a:r>
          </a:p>
          <a:p>
            <a:pPr marL="0" indent="0">
              <a:buNone/>
            </a:pPr>
            <a:r>
              <a:rPr lang="pt-PT" sz="1800" dirty="0">
                <a:sym typeface="Wingdings" pitchFamily="2" charset="2"/>
              </a:rPr>
              <a:t>	</a:t>
            </a:r>
            <a:r>
              <a:rPr lang="pt-PT" sz="1800" dirty="0" smtClean="0">
                <a:sym typeface="Wingdings" pitchFamily="2" charset="2"/>
              </a:rPr>
              <a:t> reuniões de pais</a:t>
            </a:r>
          </a:p>
          <a:p>
            <a:pPr marL="0" indent="0">
              <a:buNone/>
            </a:pPr>
            <a:r>
              <a:rPr lang="pt-PT" sz="1800" dirty="0">
                <a:sym typeface="Wingdings" pitchFamily="2" charset="2"/>
              </a:rPr>
              <a:t>	</a:t>
            </a:r>
            <a:r>
              <a:rPr lang="pt-PT" sz="1800" dirty="0" smtClean="0">
                <a:sym typeface="Wingdings" pitchFamily="2" charset="2"/>
              </a:rPr>
              <a:t> formação de professores e auxiliares</a:t>
            </a:r>
          </a:p>
          <a:p>
            <a:pPr marL="0" indent="0">
              <a:buNone/>
            </a:pPr>
            <a:r>
              <a:rPr lang="pt-PT" sz="1800" dirty="0">
                <a:sym typeface="Wingdings" pitchFamily="2" charset="2"/>
              </a:rPr>
              <a:t>	</a:t>
            </a:r>
            <a:r>
              <a:rPr lang="pt-PT" sz="1800" dirty="0" smtClean="0">
                <a:sym typeface="Wingdings" pitchFamily="2" charset="2"/>
              </a:rPr>
              <a:t> RIS</a:t>
            </a:r>
          </a:p>
          <a:p>
            <a:pPr marL="0" indent="0">
              <a:buNone/>
            </a:pPr>
            <a:r>
              <a:rPr lang="pt-PT" sz="1800" dirty="0">
                <a:sym typeface="Wingdings" pitchFamily="2" charset="2"/>
              </a:rPr>
              <a:t>	</a:t>
            </a:r>
            <a:r>
              <a:rPr lang="pt-PT" sz="1800" dirty="0" smtClean="0">
                <a:sym typeface="Wingdings" pitchFamily="2" charset="2"/>
              </a:rPr>
              <a:t> CNO</a:t>
            </a:r>
            <a:endParaRPr lang="pt-PT" sz="1800" dirty="0"/>
          </a:p>
        </p:txBody>
      </p:sp>
    </p:spTree>
    <p:extLst>
      <p:ext uri="{BB962C8B-B14F-4D97-AF65-F5344CB8AC3E}">
        <p14:creationId xmlns:p14="http://schemas.microsoft.com/office/powerpoint/2010/main" val="128023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endParaRPr lang="pt-PT" dirty="0"/>
          </a:p>
          <a:p>
            <a:r>
              <a:rPr lang="pt-PT" dirty="0" smtClean="0"/>
              <a:t>Muito obrigada! </a:t>
            </a:r>
            <a:r>
              <a:rPr lang="pt-PT" sz="3600" dirty="0" smtClean="0">
                <a:sym typeface="Wingdings" pitchFamily="2" charset="2"/>
              </a:rPr>
              <a:t></a:t>
            </a:r>
            <a:endParaRPr lang="pt-PT" sz="3600" dirty="0" smtClean="0"/>
          </a:p>
          <a:p>
            <a:endParaRPr lang="pt-PT" dirty="0"/>
          </a:p>
          <a:p>
            <a:pPr algn="r"/>
            <a:r>
              <a:rPr lang="pt-PT" dirty="0" smtClean="0"/>
              <a:t>lucilia@esec.pt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64765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43608" y="764704"/>
            <a:ext cx="7128792" cy="1189806"/>
          </a:xfrm>
        </p:spPr>
        <p:txBody>
          <a:bodyPr>
            <a:normAutofit fontScale="90000"/>
          </a:bodyPr>
          <a:lstStyle/>
          <a:p>
            <a:r>
              <a:rPr lang="pt-PT" sz="2800" dirty="0" smtClean="0"/>
              <a:t>CNO: Uma Oportunidade dupla: da promoção da  literacia familiar ao sucesso educativo das crianças </a:t>
            </a:r>
            <a:endParaRPr lang="pt-PT" sz="28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971600" y="2132856"/>
            <a:ext cx="7128792" cy="3505944"/>
          </a:xfrm>
        </p:spPr>
        <p:txBody>
          <a:bodyPr/>
          <a:lstStyle/>
          <a:p>
            <a:endParaRPr lang="pt-PT" dirty="0" smtClean="0"/>
          </a:p>
          <a:p>
            <a:r>
              <a:rPr lang="pt-PT" dirty="0" smtClean="0"/>
              <a:t>Resultados de um projecto de investigação entre</a:t>
            </a:r>
          </a:p>
          <a:p>
            <a:endParaRPr lang="pt-PT" dirty="0"/>
          </a:p>
          <a:p>
            <a:r>
              <a:rPr lang="pt-PT" dirty="0" smtClean="0"/>
              <a:t>ANQ – Agência Nacional para a Qualificação</a:t>
            </a:r>
          </a:p>
          <a:p>
            <a:r>
              <a:rPr lang="pt-PT" dirty="0" smtClean="0"/>
              <a:t>ESEC – Escola Superior de Educação de Coimbra</a:t>
            </a:r>
          </a:p>
          <a:p>
            <a:endParaRPr lang="pt-PT" dirty="0"/>
          </a:p>
          <a:p>
            <a:pPr algn="r"/>
            <a:r>
              <a:rPr lang="pt-PT" sz="1600" dirty="0" smtClean="0"/>
              <a:t>ISPA – Instituto Superior de Psicologia Aplicada </a:t>
            </a:r>
          </a:p>
          <a:p>
            <a:endParaRPr lang="pt-PT" sz="1600" dirty="0"/>
          </a:p>
        </p:txBody>
      </p:sp>
    </p:spTree>
    <p:extLst>
      <p:ext uri="{BB962C8B-B14F-4D97-AF65-F5344CB8AC3E}">
        <p14:creationId xmlns:p14="http://schemas.microsoft.com/office/powerpoint/2010/main" val="71318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899450"/>
          </a:xfrm>
        </p:spPr>
        <p:txBody>
          <a:bodyPr>
            <a:normAutofit/>
          </a:bodyPr>
          <a:lstStyle/>
          <a:p>
            <a:r>
              <a:rPr lang="pt-PT" sz="2800" dirty="0" smtClean="0"/>
              <a:t>Procura de reposta aos baixos níveis educativos da população portuguesa</a:t>
            </a:r>
            <a:endParaRPr lang="pt-PT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149080"/>
            <a:ext cx="1000000" cy="130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24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 smtClean="0"/>
          </a:p>
          <a:p>
            <a:r>
              <a:rPr lang="pt-PT" dirty="0" smtClean="0"/>
              <a:t>Dupla perspectiva:</a:t>
            </a:r>
          </a:p>
          <a:p>
            <a:pPr marL="365760" lvl="1" indent="0">
              <a:buNone/>
            </a:pPr>
            <a:r>
              <a:rPr lang="pt-PT" i="1" dirty="0">
                <a:solidFill>
                  <a:schemeClr val="accent3"/>
                </a:solidFill>
              </a:rPr>
              <a:t>C</a:t>
            </a:r>
            <a:r>
              <a:rPr lang="pt-PT" i="1" dirty="0" smtClean="0">
                <a:solidFill>
                  <a:schemeClr val="accent3"/>
                </a:solidFill>
              </a:rPr>
              <a:t>rianças</a:t>
            </a:r>
            <a:endParaRPr lang="pt-PT" i="1" dirty="0">
              <a:solidFill>
                <a:schemeClr val="accent3"/>
              </a:solidFill>
            </a:endParaRPr>
          </a:p>
          <a:p>
            <a:pPr lvl="1"/>
            <a:r>
              <a:rPr lang="pt-PT" dirty="0" smtClean="0"/>
              <a:t>(</a:t>
            </a:r>
            <a:r>
              <a:rPr lang="pt-PT" dirty="0" err="1" smtClean="0"/>
              <a:t>in</a:t>
            </a:r>
            <a:r>
              <a:rPr lang="pt-PT" dirty="0" smtClean="0"/>
              <a:t>)Sucesso, morbilidade e abandono escolares</a:t>
            </a:r>
          </a:p>
          <a:p>
            <a:pPr lvl="1"/>
            <a:endParaRPr lang="pt-PT" dirty="0" smtClean="0"/>
          </a:p>
          <a:p>
            <a:pPr marL="365760" lvl="1" indent="0">
              <a:buNone/>
            </a:pPr>
            <a:r>
              <a:rPr lang="pt-PT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Adultos:</a:t>
            </a:r>
          </a:p>
          <a:p>
            <a:pPr lvl="1"/>
            <a:r>
              <a:rPr lang="pt-PT" dirty="0" smtClean="0"/>
              <a:t>Educação de adultos: aumento das qualificações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312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endParaRPr lang="pt-PT" dirty="0"/>
          </a:p>
          <a:p>
            <a:pPr marL="0" indent="0">
              <a:buNone/>
            </a:pPr>
            <a:r>
              <a:rPr lang="pt-PT" dirty="0" smtClean="0"/>
              <a:t>(</a:t>
            </a:r>
            <a:r>
              <a:rPr lang="pt-PT" dirty="0" err="1" smtClean="0"/>
              <a:t>in</a:t>
            </a:r>
            <a:r>
              <a:rPr lang="pt-PT" dirty="0" smtClean="0"/>
              <a:t>) Sucesso escolar</a:t>
            </a:r>
          </a:p>
          <a:p>
            <a:pPr marL="0" indent="0">
              <a:buNone/>
            </a:pPr>
            <a:endParaRPr lang="pt-PT" dirty="0"/>
          </a:p>
          <a:p>
            <a:r>
              <a:rPr lang="pt-PT" dirty="0" smtClean="0"/>
              <a:t>Fenómeno precoce</a:t>
            </a:r>
          </a:p>
          <a:p>
            <a:r>
              <a:rPr lang="pt-PT" dirty="0" smtClean="0"/>
              <a:t>Fenómeno selectivo</a:t>
            </a:r>
          </a:p>
          <a:p>
            <a:r>
              <a:rPr lang="pt-PT" dirty="0" smtClean="0"/>
              <a:t>Fenómeno massivo</a:t>
            </a:r>
          </a:p>
          <a:p>
            <a:r>
              <a:rPr lang="pt-PT" dirty="0" smtClean="0"/>
              <a:t>Fenómeno cumulativo</a:t>
            </a:r>
          </a:p>
          <a:p>
            <a:pPr algn="r"/>
            <a:r>
              <a:rPr lang="pt-PT" sz="1800" i="1" dirty="0" smtClean="0"/>
              <a:t>(Benavente, 1980)</a:t>
            </a:r>
          </a:p>
          <a:p>
            <a:pPr algn="r"/>
            <a:endParaRPr lang="pt-PT" sz="1800" i="1" dirty="0"/>
          </a:p>
          <a:p>
            <a:pPr algn="ctr"/>
            <a:r>
              <a:rPr lang="pt-PT" sz="2800" i="1" dirty="0" smtClean="0"/>
              <a:t>BAIXAS QUALIFICAÇÕES DAS FAMÍLIAS </a:t>
            </a:r>
          </a:p>
          <a:p>
            <a:pPr algn="r"/>
            <a:r>
              <a:rPr lang="pt-PT" sz="1800" i="1" dirty="0" smtClean="0"/>
              <a:t>(Candeias, 95)</a:t>
            </a:r>
            <a:endParaRPr lang="pt-PT" sz="1800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261" y="2387103"/>
            <a:ext cx="13112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36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 smtClean="0"/>
              <a:t>CNO: Uma Oportunidade dupla: da promoção da  literacia familiar ao sucesso educativo das crianças </a:t>
            </a:r>
            <a:endParaRPr lang="pt-PT" sz="200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Baixo envolvimento na escolaridade dos filhos</a:t>
            </a:r>
            <a:endParaRPr lang="pt-PT" dirty="0"/>
          </a:p>
          <a:p>
            <a:r>
              <a:rPr lang="pt-PT" dirty="0" smtClean="0"/>
              <a:t>Baixos níveis de literacia na família</a:t>
            </a:r>
          </a:p>
          <a:p>
            <a:endParaRPr lang="pt-PT" dirty="0" smtClean="0"/>
          </a:p>
          <a:p>
            <a:endParaRPr lang="pt-PT" dirty="0"/>
          </a:p>
          <a:p>
            <a:endParaRPr lang="pt-PT" dirty="0"/>
          </a:p>
          <a:p>
            <a:pPr marL="0" indent="0" algn="ctr">
              <a:buNone/>
            </a:pPr>
            <a:r>
              <a:rPr lang="pt-PT" dirty="0"/>
              <a:t> </a:t>
            </a:r>
            <a:r>
              <a:rPr lang="pt-PT" dirty="0" smtClean="0"/>
              <a:t> Que mudanças na família</a:t>
            </a:r>
          </a:p>
          <a:p>
            <a:pPr marL="0" indent="0" algn="ctr">
              <a:buNone/>
            </a:pPr>
            <a:r>
              <a:rPr lang="pt-PT" dirty="0" smtClean="0"/>
              <a:t> com um processo de RVCC?</a:t>
            </a:r>
          </a:p>
        </p:txBody>
      </p:sp>
      <p:cxnSp>
        <p:nvCxnSpPr>
          <p:cNvPr id="7" name="Conexão recta unidireccional 6"/>
          <p:cNvCxnSpPr/>
          <p:nvPr/>
        </p:nvCxnSpPr>
        <p:spPr>
          <a:xfrm>
            <a:off x="8172400" y="404664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xão recta unidireccional 8"/>
          <p:cNvCxnSpPr/>
          <p:nvPr/>
        </p:nvCxnSpPr>
        <p:spPr>
          <a:xfrm>
            <a:off x="3440312" y="3717032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673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27201" y="1794934"/>
            <a:ext cx="5723468" cy="2354145"/>
          </a:xfrm>
        </p:spPr>
        <p:txBody>
          <a:bodyPr>
            <a:normAutofit/>
          </a:bodyPr>
          <a:lstStyle/>
          <a:p>
            <a:pPr algn="r"/>
            <a:r>
              <a:rPr lang="pt-PT" sz="1800" dirty="0" smtClean="0">
                <a:solidFill>
                  <a:srgbClr val="FF0000"/>
                </a:solidFill>
              </a:rPr>
              <a:t>explicativo</a:t>
            </a:r>
            <a:endParaRPr lang="pt-PT" sz="1800" dirty="0">
              <a:solidFill>
                <a:srgbClr val="FF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27200" y="2852936"/>
            <a:ext cx="5712179" cy="2808312"/>
          </a:xfrm>
        </p:spPr>
        <p:txBody>
          <a:bodyPr/>
          <a:lstStyle/>
          <a:p>
            <a:r>
              <a:rPr lang="pt-PT" dirty="0" smtClean="0"/>
              <a:t>Sistema </a:t>
            </a:r>
            <a:r>
              <a:rPr lang="pt-PT" dirty="0" smtClean="0">
                <a:solidFill>
                  <a:schemeClr val="tx1"/>
                </a:solidFill>
              </a:rPr>
              <a:t>RVCC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R</a:t>
            </a:r>
            <a:r>
              <a:rPr lang="pt-PT" dirty="0" smtClean="0"/>
              <a:t>econhecimento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V</a:t>
            </a:r>
            <a:r>
              <a:rPr lang="pt-PT" dirty="0" smtClean="0"/>
              <a:t>alidação e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pt-PT" dirty="0" smtClean="0">
                <a:solidFill>
                  <a:schemeClr val="tx1"/>
                </a:solidFill>
              </a:rPr>
              <a:t>C</a:t>
            </a:r>
            <a:r>
              <a:rPr lang="pt-PT" dirty="0" smtClean="0"/>
              <a:t>ertificação de </a:t>
            </a:r>
          </a:p>
          <a:p>
            <a:pPr algn="l"/>
            <a:r>
              <a:rPr lang="pt-PT" dirty="0" smtClean="0">
                <a:solidFill>
                  <a:schemeClr val="tx1"/>
                </a:solidFill>
              </a:rPr>
              <a:t>C</a:t>
            </a:r>
            <a:r>
              <a:rPr lang="pt-PT" dirty="0" smtClean="0"/>
              <a:t>ompetências </a:t>
            </a:r>
          </a:p>
          <a:p>
            <a:pPr algn="r"/>
            <a:r>
              <a:rPr lang="pt-PT" sz="1600" dirty="0" smtClean="0"/>
              <a:t>CNO – Centros Novas Oportunidades</a:t>
            </a:r>
            <a:endParaRPr lang="pt-PT" sz="1600" dirty="0"/>
          </a:p>
          <a:p>
            <a:pPr algn="l"/>
            <a:endParaRPr lang="pt-PT" dirty="0" smtClean="0"/>
          </a:p>
          <a:p>
            <a:pPr marL="342900" indent="-342900" algn="l">
              <a:buFont typeface="Arial" pitchFamily="34" charset="0"/>
              <a:buChar char="•"/>
            </a:pPr>
            <a:endParaRPr lang="pt-PT" dirty="0" smtClean="0"/>
          </a:p>
          <a:p>
            <a:pPr algn="l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69894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 smtClean="0"/>
          </a:p>
          <a:p>
            <a:r>
              <a:rPr lang="pt-PT" dirty="0" smtClean="0"/>
              <a:t>Adultos que fizeram RVCC de nível Básico e tinham filhos a frequentar o 1º ciclo do EB</a:t>
            </a:r>
          </a:p>
          <a:p>
            <a:endParaRPr lang="pt-PT" dirty="0" smtClean="0"/>
          </a:p>
          <a:p>
            <a:r>
              <a:rPr lang="pt-PT" dirty="0" smtClean="0"/>
              <a:t>1ª fase: estudo exploratório (40 entrevistas)</a:t>
            </a:r>
          </a:p>
          <a:p>
            <a:r>
              <a:rPr lang="pt-PT" dirty="0" smtClean="0"/>
              <a:t>2ª fase: estudo alargado a todo o país</a:t>
            </a:r>
          </a:p>
          <a:p>
            <a:pPr lvl="2"/>
            <a:endParaRPr lang="pt-PT" dirty="0"/>
          </a:p>
          <a:p>
            <a:pPr lvl="2"/>
            <a:r>
              <a:rPr lang="pt-PT" dirty="0" smtClean="0"/>
              <a:t>+ questionários ao professores de todo o país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7074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000" dirty="0"/>
              <a:t>CNO: Uma Oportunidade dupla: da promoção da  literacia familiar ao sucesso educativo das crianças 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 smtClean="0"/>
          </a:p>
          <a:p>
            <a:pPr marL="0" indent="0">
              <a:buNone/>
            </a:pPr>
            <a:r>
              <a:rPr lang="pt-PT" dirty="0" smtClean="0"/>
              <a:t>Mudanças</a:t>
            </a:r>
          </a:p>
          <a:p>
            <a:pPr marL="0" indent="0">
              <a:buNone/>
            </a:pPr>
            <a:endParaRPr lang="pt-PT" i="1" dirty="0"/>
          </a:p>
          <a:p>
            <a:pPr>
              <a:buFont typeface="Wingdings"/>
              <a:buChar char="à"/>
            </a:pPr>
            <a:r>
              <a:rPr lang="pt-PT" i="1" dirty="0" smtClean="0">
                <a:sym typeface="Wingdings" pitchFamily="2" charset="2"/>
              </a:rPr>
              <a:t>No contexto pessoal e familiar facilitadores das aprendizagens dos filhos.</a:t>
            </a:r>
          </a:p>
          <a:p>
            <a:pPr>
              <a:buFont typeface="Wingdings"/>
              <a:buChar char="à"/>
            </a:pPr>
            <a:r>
              <a:rPr lang="pt-PT" i="1" dirty="0">
                <a:sym typeface="Wingdings" pitchFamily="2" charset="2"/>
              </a:rPr>
              <a:t> </a:t>
            </a:r>
            <a:r>
              <a:rPr lang="pt-PT" i="1" dirty="0" smtClean="0">
                <a:sym typeface="Wingdings" pitchFamily="2" charset="2"/>
              </a:rPr>
              <a:t>no projecto de escolarização</a:t>
            </a:r>
          </a:p>
          <a:p>
            <a:pPr>
              <a:buFont typeface="Wingdings"/>
              <a:buChar char="à"/>
            </a:pPr>
            <a:r>
              <a:rPr lang="pt-PT" i="1" dirty="0">
                <a:sym typeface="Wingdings" pitchFamily="2" charset="2"/>
              </a:rPr>
              <a:t> </a:t>
            </a:r>
            <a:r>
              <a:rPr lang="pt-PT" i="1" dirty="0" smtClean="0">
                <a:sym typeface="Wingdings" pitchFamily="2" charset="2"/>
              </a:rPr>
              <a:t>no  projecto de leitor </a:t>
            </a:r>
            <a:endParaRPr lang="pt-PT" i="1" dirty="0"/>
          </a:p>
        </p:txBody>
      </p:sp>
    </p:spTree>
    <p:extLst>
      <p:ext uri="{BB962C8B-B14F-4D97-AF65-F5344CB8AC3E}">
        <p14:creationId xmlns:p14="http://schemas.microsoft.com/office/powerpoint/2010/main" val="308343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finete">
  <a:themeElements>
    <a:clrScheme name="Essenc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lfine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196</TotalTime>
  <Words>626</Words>
  <Application>Microsoft Office PowerPoint</Application>
  <PresentationFormat>Apresentação no Ecrã (4:3)</PresentationFormat>
  <Paragraphs>165</Paragraphs>
  <Slides>17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18" baseType="lpstr">
      <vt:lpstr>Alfinete</vt:lpstr>
      <vt:lpstr>XI CONGRESSO da SPCE</vt:lpstr>
      <vt:lpstr>CNO: Uma Oportunidade dupla: da promoção da  literacia familiar ao sucesso educativo das crianças </vt:lpstr>
      <vt:lpstr>Procura de reposta aos baixos níveis educativos da população portuguesa</vt:lpstr>
      <vt:lpstr>CNO: Uma Oportunidade dupla: da promoção da  literacia familiar ao sucesso educativo das crianças </vt:lpstr>
      <vt:lpstr>CNO: Uma Oportunidade dupla: da promoção da  literacia familiar ao sucesso educativo das crianças </vt:lpstr>
      <vt:lpstr>CNO: Uma Oportunidade dupla: da promoção da  literacia familiar ao sucesso educativo das crianças </vt:lpstr>
      <vt:lpstr>explicativo</vt:lpstr>
      <vt:lpstr>CNO: Uma Oportunidade dupla: da promoção da  literacia familiar ao sucesso educativo das crianças </vt:lpstr>
      <vt:lpstr>CNO: Uma Oportunidade dupla: da promoção da  literacia familiar ao sucesso educativo das crianças </vt:lpstr>
      <vt:lpstr>CNO: Uma Oportunidade dupla: da promoção da  literacia familiar ao sucesso educativo das crianças </vt:lpstr>
      <vt:lpstr>CNO: Uma Oportunidade dupla: da promoção da  literacia familiar ao sucesso educativo das crianças </vt:lpstr>
      <vt:lpstr>CNO: Uma Oportunidade dupla: da promoção da  literacia familiar ao sucesso educativo das crianças </vt:lpstr>
      <vt:lpstr>CNO: Uma Oportunidade dupla: da promoção da  literacia familiar ao sucesso educativo das crianças </vt:lpstr>
      <vt:lpstr>CNO: Uma Oportunidade dupla: da promoção da  literacia familiar ao sucesso educativo das crianças </vt:lpstr>
      <vt:lpstr>CNO: Uma Oportunidade dupla: da promoção da  literacia familiar ao sucesso educativo das crianças </vt:lpstr>
      <vt:lpstr>CNO: Uma Oportunidade dupla: da promoção da  literacia familiar ao sucesso educativo das crianças </vt:lpstr>
      <vt:lpstr>CNO: Uma Oportunidade dupla: da promoção da  literacia familiar ao sucesso educativo das crianças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CNO: Uma Oportunidade dupla: da promoção da  literacia familiar ao sucesso educativo das crianças </dc:title>
  <dc:creator>Lucy</dc:creator>
  <cp:lastModifiedBy>Lucy</cp:lastModifiedBy>
  <cp:revision>21</cp:revision>
  <dcterms:created xsi:type="dcterms:W3CDTF">2011-02-22T07:48:45Z</dcterms:created>
  <dcterms:modified xsi:type="dcterms:W3CDTF">2011-07-01T07:24:17Z</dcterms:modified>
</cp:coreProperties>
</file>