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7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3460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151398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75930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pt-PT" smtClean="0"/>
              <a:t>Clique para editar os estilos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06946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248028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49821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57797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32810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7655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94044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59398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565629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845154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7939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402030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877736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50821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D232C74-9AF1-42A5-B2DA-EF6F62A07750}" type="datetimeFigureOut">
              <a:rPr lang="pt-PT" smtClean="0"/>
              <a:pPr/>
              <a:t>02-10-2018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5BFE5-3022-41AE-87B0-E09E43E23674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7425592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mailto:lucilia@esec.p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3.bp.blogspot.com/-e_R79eIjBNY/UyMjh0JoxII/AAAAAAAAA0Q/hUwkO1zmvDw/s1600/poch.jpg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54955" y="3061854"/>
            <a:ext cx="8825658" cy="1274619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PT" sz="2800" dirty="0" smtClean="0"/>
              <a:t/>
            </a:r>
            <a:br>
              <a:rPr lang="pt-PT" sz="2800" dirty="0" smtClean="0"/>
            </a:br>
            <a:r>
              <a:rPr lang="pt-PT" sz="2800" dirty="0" smtClean="0"/>
              <a:t/>
            </a:r>
            <a:br>
              <a:rPr lang="pt-PT" sz="2800" dirty="0" smtClean="0"/>
            </a:br>
            <a:r>
              <a:rPr lang="pt-PT" sz="2800" dirty="0" smtClean="0"/>
              <a:t/>
            </a:r>
            <a:br>
              <a:rPr lang="pt-PT" sz="2800" dirty="0" smtClean="0"/>
            </a:br>
            <a:r>
              <a:rPr lang="pt-PT" sz="2000" b="1" dirty="0" smtClean="0"/>
              <a:t>Para a</a:t>
            </a:r>
            <a:r>
              <a:rPr lang="pt-PT" sz="2800" b="1" dirty="0" smtClean="0"/>
              <a:t> </a:t>
            </a:r>
            <a:r>
              <a:rPr lang="pt-PT" sz="2000" b="1" dirty="0" smtClean="0"/>
              <a:t>Construção de um Plano Educativo de prevenção e redução do insucesso escolar nos primeiros anos de escolaridade</a:t>
            </a:r>
            <a:r>
              <a:rPr lang="pt-PT" sz="2800" b="1" dirty="0" smtClean="0"/>
              <a:t/>
            </a:r>
            <a:br>
              <a:rPr lang="pt-PT" sz="2800" b="1" dirty="0" smtClean="0"/>
            </a:br>
            <a:r>
              <a:rPr lang="pt-PT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Territórios educativos</a:t>
            </a:r>
            <a: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envolvimento de todos para o sucesso de cada um!</a:t>
            </a:r>
            <a: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[Quadros </a:t>
            </a:r>
            <a:r>
              <a:rPr lang="pt-PT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concetuais e exemplos de boas </a:t>
            </a:r>
            <a:r>
              <a:rPr lang="pt-PT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práticas]</a:t>
            </a:r>
            <a:r>
              <a:rPr lang="pt-PT" sz="4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4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PT" i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54955" y="3449783"/>
            <a:ext cx="8825658" cy="2812472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AutoNum type="arabicPeriod"/>
            </a:pPr>
            <a:endParaRPr lang="pt-PT" dirty="0" smtClean="0"/>
          </a:p>
          <a:p>
            <a:pPr marL="457200" indent="-457200">
              <a:buAutoNum type="arabicPeriod"/>
            </a:pPr>
            <a:r>
              <a:rPr lang="pt-PT" dirty="0" smtClean="0"/>
              <a:t>Caraterização sociológica do fenómeno insucesso escolar (A. Benavente); </a:t>
            </a:r>
          </a:p>
          <a:p>
            <a:pPr marL="457200" indent="-457200">
              <a:buAutoNum type="arabicPeriod"/>
            </a:pPr>
            <a:r>
              <a:rPr lang="pt-PT" dirty="0" smtClean="0"/>
              <a:t>o que é um aluno em insucesso (</a:t>
            </a:r>
            <a:r>
              <a:rPr lang="pt-PT" dirty="0" err="1" smtClean="0"/>
              <a:t>Meirieu</a:t>
            </a:r>
            <a:r>
              <a:rPr lang="pt-PT" dirty="0" smtClean="0"/>
              <a:t>); </a:t>
            </a:r>
          </a:p>
          <a:p>
            <a:pPr marL="457200" indent="-457200">
              <a:buAutoNum type="arabicPeriod"/>
            </a:pPr>
            <a:r>
              <a:rPr lang="pt-PT" dirty="0" smtClean="0"/>
              <a:t>Literacia emergente e literacia familiar (L. Mata); </a:t>
            </a:r>
          </a:p>
          <a:p>
            <a:pPr marL="457200" indent="-457200">
              <a:buAutoNum type="arabicPeriod"/>
            </a:pPr>
            <a:r>
              <a:rPr lang="pt-PT" dirty="0" smtClean="0"/>
              <a:t>Práticas significativas para aprendizagem/aquisição da literacia; </a:t>
            </a:r>
          </a:p>
          <a:p>
            <a:pPr marL="457200" indent="-457200">
              <a:buAutoNum type="arabicPeriod"/>
            </a:pPr>
            <a:r>
              <a:rPr lang="pt-PT" dirty="0" smtClean="0"/>
              <a:t>Envolvimento parental (específico) para a construção do sucesso escolar e da literacia; 5</a:t>
            </a:r>
          </a:p>
          <a:p>
            <a:pPr marL="457200" indent="-457200">
              <a:buAutoNum type="arabicPeriod"/>
            </a:pPr>
            <a:r>
              <a:rPr lang="pt-PT" dirty="0" smtClean="0"/>
              <a:t> Envolvimento da comunidade (idem) (L. Salgado).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90429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>
          <a:xfrm>
            <a:off x="646111" y="452717"/>
            <a:ext cx="10168069" cy="2952955"/>
          </a:xfrm>
        </p:spPr>
        <p:txBody>
          <a:bodyPr/>
          <a:lstStyle/>
          <a:p>
            <a:r>
              <a:rPr lang="pt-PT" altLang="pt-PT" sz="18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 modelos </a:t>
            </a:r>
            <a:r>
              <a:rPr lang="pt-PT" altLang="pt-PT" sz="1800" b="1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comuns das </a:t>
            </a:r>
            <a:r>
              <a:rPr lang="pt-PT" altLang="pt-PT" sz="1800" b="1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aprendizagens básicas aos interesses dos </a:t>
            </a:r>
            <a:r>
              <a:rPr lang="pt-PT" altLang="pt-PT" sz="1800" b="1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destinatários</a:t>
            </a:r>
            <a:br>
              <a:rPr lang="pt-PT" altLang="pt-PT" sz="1800" b="1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altLang="pt-PT" sz="1800" b="1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altLang="pt-PT" sz="1800" b="1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altLang="pt-PT" sz="1800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 </a:t>
            </a:r>
            <a: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quais os interesses atuais dos nossos destinatários?</a:t>
            </a:r>
            <a:b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como interagir com eles</a:t>
            </a:r>
            <a:b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pt-PT" altLang="pt-PT" sz="1800" dirty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			</a:t>
            </a:r>
            <a:r>
              <a:rPr lang="pt-PT" altLang="pt-PT" sz="16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para os motivar?</a:t>
            </a:r>
            <a:br>
              <a:rPr lang="pt-PT" altLang="pt-PT" sz="16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pt-PT" altLang="pt-PT" sz="1600" dirty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pt-PT" altLang="pt-PT" sz="16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					para os envolver ativamente nas aprendizagens?</a:t>
            </a:r>
            <a:br>
              <a:rPr lang="pt-PT" altLang="pt-PT" sz="16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pt-PT" altLang="pt-PT" sz="1600" dirty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</a:t>
            </a:r>
            <a:r>
              <a:rPr lang="pt-PT" altLang="pt-PT" sz="16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									Para os utilizar como material de aprendizagem</a:t>
            </a:r>
            <a: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? </a:t>
            </a:r>
            <a:br>
              <a:rPr lang="pt-PT" altLang="pt-PT" sz="1800" dirty="0" smtClean="0">
                <a:solidFill>
                  <a:prstClr val="white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idx="1"/>
          </p:nvPr>
        </p:nvSpPr>
        <p:spPr>
          <a:xfrm>
            <a:off x="1103313" y="3554962"/>
            <a:ext cx="4396338" cy="531845"/>
          </a:xfrm>
        </p:spPr>
        <p:txBody>
          <a:bodyPr/>
          <a:lstStyle/>
          <a:p>
            <a:endParaRPr lang="pt-PT" b="1" dirty="0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half" idx="2"/>
          </p:nvPr>
        </p:nvSpPr>
        <p:spPr>
          <a:xfrm>
            <a:off x="1103312" y="4068146"/>
            <a:ext cx="4396339" cy="2188191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5654495" y="2537928"/>
            <a:ext cx="4396339" cy="3718410"/>
          </a:xfrm>
        </p:spPr>
        <p:txBody>
          <a:bodyPr/>
          <a:lstStyle/>
          <a:p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0064" y="2060582"/>
            <a:ext cx="2051567" cy="136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604" y="3602182"/>
            <a:ext cx="3055037" cy="2033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5220" y="4359010"/>
            <a:ext cx="3025216" cy="200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320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926588"/>
          </a:xfrm>
        </p:spPr>
        <p:txBody>
          <a:bodyPr/>
          <a:lstStyle/>
          <a:p>
            <a:r>
              <a:rPr lang="pt-PT" sz="2400" dirty="0" smtClean="0">
                <a:solidFill>
                  <a:srgbClr val="00B0F0"/>
                </a:solidFill>
              </a:rPr>
              <a:t>Novas alternativas; </a:t>
            </a:r>
            <a:br>
              <a:rPr lang="pt-PT" sz="2400" dirty="0" smtClean="0">
                <a:solidFill>
                  <a:srgbClr val="00B0F0"/>
                </a:solidFill>
              </a:rPr>
            </a:br>
            <a:r>
              <a:rPr lang="pt-PT" sz="2400" dirty="0" smtClean="0">
                <a:solidFill>
                  <a:srgbClr val="00B0F0"/>
                </a:solidFill>
              </a:rPr>
              <a:t>			novas dinâmicas; </a:t>
            </a:r>
            <a:br>
              <a:rPr lang="pt-PT" sz="2400" dirty="0" smtClean="0">
                <a:solidFill>
                  <a:srgbClr val="00B0F0"/>
                </a:solidFill>
              </a:rPr>
            </a:br>
            <a:r>
              <a:rPr lang="pt-PT" sz="2400" dirty="0" smtClean="0">
                <a:solidFill>
                  <a:srgbClr val="00B0F0"/>
                </a:solidFill>
              </a:rPr>
              <a:t>					novas aprendizagens</a:t>
            </a:r>
            <a:br>
              <a:rPr lang="pt-PT" sz="2400" dirty="0" smtClean="0">
                <a:solidFill>
                  <a:srgbClr val="00B0F0"/>
                </a:solidFill>
              </a:rPr>
            </a:br>
            <a:r>
              <a:rPr lang="pt-PT" sz="2400" dirty="0" smtClean="0">
                <a:solidFill>
                  <a:srgbClr val="00B0F0"/>
                </a:solidFill>
              </a:rPr>
              <a:t>							maior ligação com a vida </a:t>
            </a:r>
            <a:endParaRPr lang="pt-PT" sz="2400" dirty="0">
              <a:solidFill>
                <a:srgbClr val="00B0F0"/>
              </a:solidFill>
            </a:endParaRPr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600" dirty="0" smtClean="0"/>
              <a:t>Consolidar competências básicas </a:t>
            </a:r>
            <a:endParaRPr lang="pt-PT" sz="1600" dirty="0"/>
          </a:p>
        </p:txBody>
      </p:sp>
      <p:sp>
        <p:nvSpPr>
          <p:cNvPr id="11" name="Marcador de Posição do Texto 10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pt-PT" dirty="0" smtClean="0"/>
          </a:p>
          <a:p>
            <a:r>
              <a:rPr lang="pt-PT" sz="1600" dirty="0" smtClean="0"/>
              <a:t>Segundas oportunidades para as aprendizagens básicas: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Adquirir a literacia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Gostar de matemática na vida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Gostar de aprender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Utilizar as competências básicas de forma significativa </a:t>
            </a:r>
            <a:endParaRPr lang="pt-PT" dirty="0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PT" sz="16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Trabalho de projeto</a:t>
            </a:r>
            <a:endParaRPr lang="pt-PT" sz="16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half" idx="16"/>
          </p:nvPr>
        </p:nvSpPr>
        <p:spPr/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Desenvolver atividades em projeto: </a:t>
            </a:r>
          </a:p>
          <a:p>
            <a:pPr marL="285750" indent="-285750">
              <a:buFont typeface="Wingdings"/>
              <a:buChar char="à"/>
            </a:pPr>
            <a:r>
              <a:rPr lang="pt-PT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S</a:t>
            </a: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aber resolver problemas fazendo um projeto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Saber antever;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Saber planificar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Saber procurar a informação necessária para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Realizar o projeto 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Desenvolver a autoeficácia por se realizou o projeto</a:t>
            </a:r>
          </a:p>
          <a:p>
            <a:r>
              <a:rPr lang="pt-PT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	</a:t>
            </a:r>
            <a:r>
              <a:rPr lang="pt-PT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	</a:t>
            </a:r>
            <a:r>
              <a:rPr lang="pt-PT" sz="1100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versus formação profissional </a:t>
            </a:r>
            <a:endParaRPr lang="pt-PT" sz="1100" i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89684" cy="576262"/>
          </a:xfrm>
        </p:spPr>
        <p:txBody>
          <a:bodyPr/>
          <a:lstStyle/>
          <a:p>
            <a:r>
              <a:rPr lang="pt-PT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Envolvimento da comunidade</a:t>
            </a:r>
            <a:endParaRPr lang="pt-PT" sz="1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sz="half" idx="17"/>
          </p:nvPr>
        </p:nvSpPr>
        <p:spPr/>
        <p:txBody>
          <a:bodyPr>
            <a:normAutofit fontScale="85000" lnSpcReduction="20000"/>
          </a:bodyPr>
          <a:lstStyle/>
          <a:p>
            <a:endParaRPr lang="pt-PT" dirty="0" smtClean="0"/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Desenvolver projetos com outros atores sociais.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Participar em projetos nas instituições comunitárias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Diversificar os temas na 	comunidade: </a:t>
            </a:r>
          </a:p>
          <a:p>
            <a:r>
              <a:rPr lang="pt-PT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a ecologia; 	</a:t>
            </a:r>
          </a:p>
          <a:p>
            <a:r>
              <a:rPr lang="pt-PT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os grupos etnográficos;</a:t>
            </a:r>
          </a:p>
          <a:p>
            <a:r>
              <a:rPr lang="pt-PT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o teatro</a:t>
            </a:r>
          </a:p>
          <a:p>
            <a:r>
              <a:rPr lang="pt-PT" dirty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… 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Envolver pais, filhos avós, 	vizinhos em atividades 	(diálogos, aprendizagens) 	comunitários ). </a:t>
            </a:r>
          </a:p>
          <a:p>
            <a:pPr marL="285750" indent="-285750">
              <a:buFont typeface="Wingdings"/>
              <a:buChar char="à"/>
            </a:pP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Voluntariados e </a:t>
            </a:r>
            <a:r>
              <a:rPr lang="pt-PT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séniors</a:t>
            </a:r>
            <a:r>
              <a:rPr lang="pt-PT" dirty="0" smtClean="0">
                <a:solidFill>
                  <a:schemeClr val="accent3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. </a:t>
            </a:r>
            <a:endParaRPr lang="pt-PT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0" name="Picture 2" descr="https://encrypted-tbn3.gstatic.com/images?q=tbn:ANd9GcSz9RnLpCyDzLeLpX6W05z4HaRWd8PYl50g8Ziv3NuD8NWGva8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0637" y="1271133"/>
            <a:ext cx="1965284" cy="147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58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387464"/>
          </a:xfrm>
        </p:spPr>
        <p:txBody>
          <a:bodyPr/>
          <a:lstStyle/>
          <a:p>
            <a:pPr algn="r"/>
            <a:r>
              <a:rPr lang="pt-PT" sz="3600" dirty="0" smtClean="0"/>
              <a:t>Todos podem </a:t>
            </a:r>
            <a:r>
              <a:rPr lang="pt-PT" sz="1400" dirty="0" smtClean="0"/>
              <a:t>[devem!] </a:t>
            </a:r>
            <a:r>
              <a:rPr lang="pt-PT" sz="3600" dirty="0" smtClean="0"/>
              <a:t>aprender !</a:t>
            </a:r>
            <a:br>
              <a:rPr lang="pt-PT" sz="3600" dirty="0" smtClean="0"/>
            </a:br>
            <a:r>
              <a:rPr lang="pt-PT" sz="3600" dirty="0"/>
              <a:t> </a:t>
            </a:r>
            <a:r>
              <a:rPr lang="pt-PT" sz="3600" dirty="0" smtClean="0"/>
              <a:t>    </a:t>
            </a:r>
            <a:r>
              <a:rPr lang="pt-PT" sz="2000" dirty="0" smtClean="0"/>
              <a:t>Adequar as aprendizagens às características dos destinatários</a:t>
            </a:r>
            <a:br>
              <a:rPr lang="pt-PT" sz="2000" dirty="0" smtClean="0"/>
            </a:br>
            <a:r>
              <a:rPr lang="pt-PT" sz="2000" dirty="0" smtClean="0"/>
              <a:t>                                                          às motivações dos destinatários,</a:t>
            </a:r>
            <a:br>
              <a:rPr lang="pt-PT" sz="2000" dirty="0" smtClean="0"/>
            </a:br>
            <a:r>
              <a:rPr lang="pt-PT" sz="2000" dirty="0" smtClean="0"/>
              <a:t/>
            </a:r>
            <a:br>
              <a:rPr lang="pt-PT" sz="2000" dirty="0" smtClean="0"/>
            </a:br>
            <a:r>
              <a:rPr lang="pt-PT" sz="2000" dirty="0" smtClean="0"/>
              <a:t>tornar as diferenças em potencialidades </a:t>
            </a:r>
            <a:br>
              <a:rPr lang="pt-PT" sz="2000" dirty="0" smtClean="0"/>
            </a:br>
            <a:endParaRPr lang="pt-PT" sz="3200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32947" y="3075709"/>
            <a:ext cx="2946866" cy="346363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sz="1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Pessoas com NEE</a:t>
            </a:r>
            <a:endParaRPr lang="pt-PT" sz="1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3883659" y="3048000"/>
            <a:ext cx="2936241" cy="734290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r>
              <a:rPr lang="pt-PT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Adultos </a:t>
            </a:r>
          </a:p>
          <a:p>
            <a:endParaRPr lang="pt-PT" dirty="0" smtClean="0"/>
          </a:p>
          <a:p>
            <a:r>
              <a:rPr lang="pt-PT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	Ciganos, </a:t>
            </a:r>
          </a:p>
          <a:p>
            <a:r>
              <a:rPr lang="pt-PT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africanos, </a:t>
            </a:r>
          </a:p>
          <a:p>
            <a:r>
              <a:rPr lang="pt-PT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			Alentejanos</a:t>
            </a:r>
          </a:p>
          <a:p>
            <a:r>
              <a:rPr lang="pt-PT" dirty="0" smtClean="0"/>
              <a:t>		outros </a:t>
            </a:r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3"/>
          </p:nvPr>
        </p:nvSpPr>
        <p:spPr>
          <a:xfrm flipV="1">
            <a:off x="7124700" y="2557461"/>
            <a:ext cx="2932113" cy="767629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r>
              <a:rPr lang="pt-PT" dirty="0" smtClean="0"/>
              <a:t>Crianças de meios socias com baixas qualificações escolares</a:t>
            </a:r>
            <a:endParaRPr lang="pt-PT" dirty="0"/>
          </a:p>
        </p:txBody>
      </p:sp>
      <p:cxnSp>
        <p:nvCxnSpPr>
          <p:cNvPr id="14" name="Conexão recta unidireccional 13"/>
          <p:cNvCxnSpPr/>
          <p:nvPr/>
        </p:nvCxnSpPr>
        <p:spPr>
          <a:xfrm flipV="1">
            <a:off x="5624945" y="4627418"/>
            <a:ext cx="1537855" cy="8866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696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sz="2400" dirty="0" smtClean="0"/>
              <a:t>Envolvimento da comunidade  </a:t>
            </a:r>
            <a:br>
              <a:rPr lang="pt-PT" sz="2400" dirty="0" smtClean="0"/>
            </a:br>
            <a:r>
              <a:rPr lang="pt-PT" sz="1400" i="1" dirty="0" smtClean="0"/>
              <a:t>Para educar uma criança é preciso uma aldeia </a:t>
            </a:r>
            <a:br>
              <a:rPr lang="pt-PT" sz="1400" i="1" dirty="0" smtClean="0"/>
            </a:br>
            <a:r>
              <a:rPr lang="pt-PT" sz="1400" i="1" dirty="0" smtClean="0"/>
              <a:t>									</a:t>
            </a:r>
            <a:r>
              <a:rPr lang="pt-PT" sz="1400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pt-PT" sz="1400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endParaRPr lang="pt-PT" sz="1400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Marcador de Posição de Conteúdo 9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PT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Educação não formal e informal</a:t>
            </a:r>
          </a:p>
          <a:p>
            <a:pPr marL="0" indent="0">
              <a:buNone/>
            </a:pPr>
            <a:endParaRPr lang="pt-PT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pt-PT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Reconhecimento das organizações internacionais (OCDE, União Europeia…) </a:t>
            </a:r>
          </a:p>
          <a:p>
            <a:endParaRPr lang="pt-PT" sz="1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pt-PT" sz="1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pt-PT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Pierre </a:t>
            </a:r>
            <a:r>
              <a:rPr lang="pt-PT" sz="14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Furter</a:t>
            </a:r>
            <a:r>
              <a:rPr lang="pt-PT" sz="1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e os </a:t>
            </a:r>
            <a:r>
              <a:rPr lang="pt-PT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Espaços de Formação  </a:t>
            </a:r>
          </a:p>
          <a:p>
            <a:pPr marL="457200" lvl="1" indent="0">
              <a:buNone/>
            </a:pPr>
            <a:r>
              <a:rPr lang="pt-PT" sz="12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pt-PT" sz="1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DESENVOLVER A EDUCAÇÃO DIFUSA</a:t>
            </a:r>
          </a:p>
          <a:p>
            <a:pPr marL="0" indent="0">
              <a:buNone/>
            </a:pPr>
            <a:r>
              <a:rPr lang="pt-PT" sz="14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pt-PT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enriquecer a </a:t>
            </a:r>
            <a:r>
              <a:rPr lang="pt-PT" sz="14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educogenia</a:t>
            </a:r>
            <a:endParaRPr lang="pt-PT" sz="1400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t-PT" sz="1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pt-PT" sz="1400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PT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CADA VEZ  TEMOS  COMUNIDADES MAIS RICAS </a:t>
            </a:r>
          </a:p>
          <a:p>
            <a:pPr marL="0" indent="0">
              <a:buNone/>
            </a:pPr>
            <a:endParaRPr lang="pt-PT" sz="1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PT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r>
              <a:rPr lang="pt-PT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</a:t>
            </a:r>
            <a:endParaRPr lang="pt-PT" sz="14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half" idx="2"/>
          </p:nvPr>
        </p:nvSpPr>
        <p:spPr>
          <a:xfrm>
            <a:off x="5626501" y="2099388"/>
            <a:ext cx="4396341" cy="47586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PT" dirty="0" smtClean="0"/>
              <a:t>Associativismo:</a:t>
            </a:r>
          </a:p>
          <a:p>
            <a:pPr marL="0" indent="0">
              <a:buNone/>
            </a:pPr>
            <a:r>
              <a:rPr lang="pt-PT" dirty="0"/>
              <a:t>	</a:t>
            </a:r>
            <a:r>
              <a:rPr lang="pt-PT" dirty="0" smtClean="0"/>
              <a:t>	</a:t>
            </a:r>
            <a:r>
              <a:rPr lang="pt-PT" sz="1600" dirty="0" smtClean="0">
                <a:sym typeface="Wingdings" panose="05000000000000000000" pitchFamily="2" charset="2"/>
              </a:rPr>
              <a:t> reconhecimento</a:t>
            </a:r>
          </a:p>
          <a:p>
            <a:pPr marL="0" indent="0">
              <a:buNone/>
            </a:pPr>
            <a:r>
              <a:rPr lang="pt-PT" sz="1600" dirty="0">
                <a:sym typeface="Wingdings" panose="05000000000000000000" pitchFamily="2" charset="2"/>
              </a:rPr>
              <a:t>	</a:t>
            </a:r>
            <a:r>
              <a:rPr lang="pt-PT" sz="1600" dirty="0" smtClean="0">
                <a:sym typeface="Wingdings" panose="05000000000000000000" pitchFamily="2" charset="2"/>
              </a:rPr>
              <a:t>	 financiamento  </a:t>
            </a:r>
          </a:p>
          <a:p>
            <a:pPr marL="0" indent="0">
              <a:buNone/>
            </a:pPr>
            <a:r>
              <a:rPr lang="pt-PT" sz="1600" dirty="0">
                <a:sym typeface="Wingdings" panose="05000000000000000000" pitchFamily="2" charset="2"/>
              </a:rPr>
              <a:t>	</a:t>
            </a:r>
            <a:r>
              <a:rPr lang="pt-PT" sz="1600" dirty="0" smtClean="0">
                <a:sym typeface="Wingdings" panose="05000000000000000000" pitchFamily="2" charset="2"/>
              </a:rPr>
              <a:t>	 considerar como parceiro</a:t>
            </a:r>
          </a:p>
          <a:p>
            <a:pPr marL="0" indent="0">
              <a:buNone/>
            </a:pPr>
            <a:endParaRPr lang="pt-PT" sz="1600" dirty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pt-PT" sz="1600" dirty="0" smtClean="0">
                <a:sym typeface="Wingdings" panose="05000000000000000000" pitchFamily="2" charset="2"/>
              </a:rPr>
              <a:t>Associações locais </a:t>
            </a:r>
          </a:p>
          <a:p>
            <a:pPr>
              <a:buFont typeface="Wingdings"/>
              <a:buChar char="à"/>
            </a:pPr>
            <a:r>
              <a:rPr lang="pt-PT" sz="1600" dirty="0" smtClean="0">
                <a:sym typeface="Wingdings" panose="05000000000000000000" pitchFamily="2" charset="2"/>
              </a:rPr>
              <a:t>As IPSS</a:t>
            </a:r>
          </a:p>
          <a:p>
            <a:pPr>
              <a:buFont typeface="Wingdings"/>
              <a:buChar char="à"/>
            </a:pPr>
            <a:r>
              <a:rPr lang="pt-PT" sz="1600" dirty="0" smtClean="0">
                <a:sym typeface="Wingdings" panose="05000000000000000000" pitchFamily="2" charset="2"/>
              </a:rPr>
              <a:t>As Associações de desenvolvimento Local</a:t>
            </a:r>
          </a:p>
          <a:p>
            <a:pPr>
              <a:buFont typeface="Wingdings"/>
              <a:buChar char="à"/>
            </a:pPr>
            <a:endParaRPr lang="pt-PT" sz="16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t-PT" sz="1600" dirty="0" smtClean="0">
                <a:sym typeface="Wingdings" panose="05000000000000000000" pitchFamily="2" charset="2"/>
              </a:rPr>
              <a:t>		Espaços, entidades, atores  facilitadores na relação com o público alvo: </a:t>
            </a:r>
          </a:p>
          <a:p>
            <a:pPr marL="0" indent="0">
              <a:buNone/>
            </a:pPr>
            <a:r>
              <a:rPr lang="pt-PT" sz="1600" dirty="0" smtClean="0">
                <a:sym typeface="Wingdings" panose="05000000000000000000" pitchFamily="2" charset="2"/>
              </a:rPr>
              <a:t>	Crianças, famílias, pais com baixas 	qualificações escolares </a:t>
            </a:r>
          </a:p>
          <a:p>
            <a:pPr marL="0" indent="0">
              <a:buNone/>
            </a:pPr>
            <a:endParaRPr lang="pt-PT" sz="1600" dirty="0">
              <a:sym typeface="Wingdings" panose="05000000000000000000" pitchFamily="2" charset="2"/>
            </a:endParaRPr>
          </a:p>
        </p:txBody>
      </p:sp>
      <p:cxnSp>
        <p:nvCxnSpPr>
          <p:cNvPr id="13" name="Conexão recta 12"/>
          <p:cNvCxnSpPr/>
          <p:nvPr/>
        </p:nvCxnSpPr>
        <p:spPr>
          <a:xfrm flipV="1">
            <a:off x="1502229" y="2099388"/>
            <a:ext cx="2808514" cy="2519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cta 14"/>
          <p:cNvCxnSpPr/>
          <p:nvPr/>
        </p:nvCxnSpPr>
        <p:spPr>
          <a:xfrm>
            <a:off x="1576873" y="2099388"/>
            <a:ext cx="2733870" cy="2519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encrypted-tbn2.gstatic.com/images?q=tbn:ANd9GcTcAq-xtxAClCqwraOq-A7W4cHHack8eSTbZ6owzrgZL6Qlp_4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68" y="9331"/>
            <a:ext cx="2167148" cy="143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4" descr="Resultado de imagem para associativism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7" name="AutoShape 6" descr="Resultado de imagem para associativism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8" name="AutoShape 8" descr="Resultado de imagem para associativism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9" name="AutoShape 10" descr="Resultado de imagem para associativism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36" name="Picture 12" descr="https://encrypted-tbn1.gstatic.com/images?q=tbn:ANd9GcSJCLn3NuNYbTwj9mf2pywBTire3INrXiNxxeLgmtUkGstkxKw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9088" y="1131338"/>
            <a:ext cx="3200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861274"/>
          </a:xfrm>
        </p:spPr>
        <p:txBody>
          <a:bodyPr/>
          <a:lstStyle/>
          <a:p>
            <a:pPr algn="ctr"/>
            <a:r>
              <a:rPr lang="pt-PT" sz="1800" dirty="0" smtClean="0"/>
              <a:t>Envolvimento parental no processo educativo dos filhos </a:t>
            </a:r>
            <a:endParaRPr lang="pt-PT" sz="18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103313" y="2258009"/>
            <a:ext cx="3431366" cy="399832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t-PT" sz="1900" dirty="0" smtClean="0"/>
              <a:t>PROBLEMAS IDENTIFICADOS NAS FAMÍLIAS:</a:t>
            </a:r>
          </a:p>
          <a:p>
            <a:pPr>
              <a:buFontTx/>
              <a:buChar char="-"/>
            </a:pPr>
            <a:endParaRPr lang="pt-PT" dirty="0" smtClean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r>
              <a:rPr lang="pt-PT" dirty="0" smtClean="0">
                <a:solidFill>
                  <a:schemeClr val="accent6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</a:t>
            </a:r>
            <a:r>
              <a:rPr lang="pt-PT" sz="1600" dirty="0" smtClean="0">
                <a:solidFill>
                  <a:schemeClr val="accent6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pt-PT" sz="1400" dirty="0" smtClean="0">
                <a:solidFill>
                  <a:schemeClr val="accent6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   </a:t>
            </a:r>
            <a:r>
              <a:rPr lang="pt-PT" sz="23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Baixo envolvimento no processo escolar dos filhos</a:t>
            </a:r>
          </a:p>
          <a:p>
            <a:pPr>
              <a:buFontTx/>
              <a:buChar char="-"/>
            </a:pPr>
            <a:r>
              <a:rPr lang="pt-PT" sz="1400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pt-PT" sz="1400" dirty="0" smtClean="0">
                <a:sym typeface="Wingdings" panose="05000000000000000000" pitchFamily="2" charset="2"/>
              </a:rPr>
              <a:t>	</a:t>
            </a:r>
            <a:r>
              <a:rPr lang="pt-PT" dirty="0" smtClean="0">
                <a:sym typeface="Wingdings" panose="05000000000000000000" pitchFamily="2" charset="2"/>
              </a:rPr>
              <a:t> projeto de vida que não passa escola</a:t>
            </a:r>
          </a:p>
          <a:p>
            <a:pPr marL="0" indent="0">
              <a:buNone/>
            </a:pPr>
            <a:r>
              <a:rPr lang="pt-PT" dirty="0">
                <a:sym typeface="Wingdings" panose="05000000000000000000" pitchFamily="2" charset="2"/>
              </a:rPr>
              <a:t>	</a:t>
            </a:r>
            <a:r>
              <a:rPr lang="pt-PT" dirty="0" smtClean="0">
                <a:sym typeface="Wingdings" panose="05000000000000000000" pitchFamily="2" charset="2"/>
              </a:rPr>
              <a:t> dificuldades de compreensão dos códigos  escolares</a:t>
            </a:r>
          </a:p>
          <a:p>
            <a:pPr marL="0" indent="0">
              <a:buNone/>
            </a:pPr>
            <a:r>
              <a:rPr lang="pt-PT" dirty="0">
                <a:sym typeface="Wingdings" panose="05000000000000000000" pitchFamily="2" charset="2"/>
              </a:rPr>
              <a:t>	</a:t>
            </a:r>
            <a:r>
              <a:rPr lang="pt-PT" dirty="0" smtClean="0">
                <a:sym typeface="Wingdings" panose="05000000000000000000" pitchFamily="2" charset="2"/>
              </a:rPr>
              <a:t> dificuldades de relação com os professores 	e com a escola </a:t>
            </a:r>
          </a:p>
          <a:p>
            <a:pPr>
              <a:buFontTx/>
              <a:buChar char="-"/>
            </a:pPr>
            <a:endParaRPr lang="pt-PT" dirty="0" smtClean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pt-PT" sz="1400" dirty="0" smtClean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r>
              <a:rPr lang="pt-PT" sz="1900" dirty="0" smtClean="0">
                <a:solidFill>
                  <a:srgbClr val="00B0F0"/>
                </a:solidFill>
                <a:sym typeface="Wingdings" panose="05000000000000000000" pitchFamily="2" charset="2"/>
              </a:rPr>
              <a:t></a:t>
            </a:r>
            <a:r>
              <a:rPr lang="pt-PT" dirty="0" smtClean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pt-PT" sz="2200" u="sng" dirty="0" smtClean="0">
                <a:solidFill>
                  <a:srgbClr val="00B0F0"/>
                </a:solidFill>
                <a:sym typeface="Wingdings" panose="05000000000000000000" pitchFamily="2" charset="2"/>
              </a:rPr>
              <a:t>Baixas competências de literacia familiar na família </a:t>
            </a:r>
          </a:p>
          <a:p>
            <a:pPr>
              <a:buFont typeface="Wingdings"/>
              <a:buChar char="L"/>
            </a:pPr>
            <a:endParaRPr lang="pt-PT" sz="14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L"/>
            </a:pPr>
            <a:endParaRPr lang="pt-PT" sz="1600" dirty="0"/>
          </a:p>
          <a:p>
            <a:pPr marL="0" indent="0">
              <a:buNone/>
            </a:pPr>
            <a:r>
              <a:rPr lang="pt-PT" dirty="0" smtClean="0"/>
              <a:t>  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973216" y="2258009"/>
            <a:ext cx="3657600" cy="399832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t-PT" sz="1900" dirty="0" smtClean="0">
                <a:sym typeface="Wingdings" panose="05000000000000000000" pitchFamily="2" charset="2"/>
              </a:rPr>
              <a:t>INTERVENÇÃO JUNTO DAS FAMÍLIAS:</a:t>
            </a:r>
            <a:r>
              <a:rPr lang="pt-PT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endParaRPr lang="pt-PT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pt-PT" dirty="0" smtClean="0">
                <a:sym typeface="Wingdings" panose="05000000000000000000" pitchFamily="2" charset="2"/>
              </a:rPr>
              <a:t> ajudar os pais a compreender a necessidades da escola, da educação, da formação, da educação ao longo da vida </a:t>
            </a:r>
          </a:p>
          <a:p>
            <a:pPr marL="0" indent="0">
              <a:buNone/>
            </a:pPr>
            <a:r>
              <a:rPr lang="pt-PT" dirty="0">
                <a:sym typeface="Wingdings" panose="05000000000000000000" pitchFamily="2" charset="2"/>
              </a:rPr>
              <a:t>	</a:t>
            </a:r>
            <a:r>
              <a:rPr lang="pt-PT" dirty="0" smtClean="0">
                <a:sym typeface="Wingdings" panose="05000000000000000000" pitchFamily="2" charset="2"/>
              </a:rPr>
              <a:t>	para si</a:t>
            </a:r>
          </a:p>
          <a:p>
            <a:pPr marL="0" indent="0">
              <a:buNone/>
            </a:pPr>
            <a:r>
              <a:rPr lang="pt-PT" dirty="0">
                <a:sym typeface="Wingdings" panose="05000000000000000000" pitchFamily="2" charset="2"/>
              </a:rPr>
              <a:t>	</a:t>
            </a:r>
            <a:r>
              <a:rPr lang="pt-PT" dirty="0" smtClean="0">
                <a:sym typeface="Wingdings" panose="05000000000000000000" pitchFamily="2" charset="2"/>
              </a:rPr>
              <a:t>	para os seus filhos </a:t>
            </a:r>
          </a:p>
          <a:p>
            <a:pPr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Ajudar a compreender os códigos escolares</a:t>
            </a:r>
          </a:p>
          <a:p>
            <a:pPr>
              <a:buFont typeface="Wingdings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Facilitar as relações com a escola </a:t>
            </a:r>
            <a:r>
              <a:rPr lang="pt-PT" sz="1400" dirty="0" smtClean="0">
                <a:sym typeface="Wingdings" panose="05000000000000000000" pitchFamily="2" charset="2"/>
              </a:rPr>
              <a:t>(passar por outros atores e instituições locais) </a:t>
            </a:r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>
              <a:buFont typeface="Wingdings"/>
              <a:buChar char="à"/>
            </a:pPr>
            <a:r>
              <a:rPr lang="pt-PT" dirty="0" smtClean="0">
                <a:solidFill>
                  <a:srgbClr val="00B0F0"/>
                </a:solidFill>
                <a:sym typeface="Wingdings" panose="05000000000000000000" pitchFamily="2" charset="2"/>
              </a:rPr>
              <a:t>AJUDAR A DESENVOLVER A LITERACIA FAMILIAR </a:t>
            </a:r>
          </a:p>
          <a:p>
            <a:pPr marL="0" indent="0">
              <a:buNone/>
            </a:pPr>
            <a:r>
              <a:rPr lang="pt-PT" dirty="0" smtClean="0">
                <a:solidFill>
                  <a:srgbClr val="00B0F0"/>
                </a:solidFill>
                <a:sym typeface="Wingdings" panose="05000000000000000000" pitchFamily="2" charset="2"/>
              </a:rPr>
              <a:t>		motivação</a:t>
            </a:r>
          </a:p>
          <a:p>
            <a:pPr marL="0" indent="0">
              <a:buNone/>
            </a:pPr>
            <a:r>
              <a:rPr lang="pt-PT" dirty="0">
                <a:solidFill>
                  <a:srgbClr val="00B0F0"/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rgbClr val="00B0F0"/>
                </a:solidFill>
                <a:sym typeface="Wingdings" panose="05000000000000000000" pitchFamily="2" charset="2"/>
              </a:rPr>
              <a:t>	conhecer as funções</a:t>
            </a:r>
          </a:p>
          <a:p>
            <a:pPr marL="0" indent="0">
              <a:buNone/>
            </a:pPr>
            <a:r>
              <a:rPr lang="pt-PT" dirty="0">
                <a:solidFill>
                  <a:srgbClr val="00B0F0"/>
                </a:solidFill>
                <a:sym typeface="Wingdings" panose="05000000000000000000" pitchFamily="2" charset="2"/>
              </a:rPr>
              <a:t>	</a:t>
            </a:r>
            <a:r>
              <a:rPr lang="pt-PT" dirty="0" smtClean="0">
                <a:solidFill>
                  <a:srgbClr val="00B0F0"/>
                </a:solidFill>
                <a:sym typeface="Wingdings" panose="05000000000000000000" pitchFamily="2" charset="2"/>
              </a:rPr>
              <a:t>	descobrir a estrutura…</a:t>
            </a:r>
            <a:endParaRPr lang="pt-PT" dirty="0">
              <a:solidFill>
                <a:srgbClr val="00B0F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5412" y="827250"/>
            <a:ext cx="7572375" cy="143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ângulo 6"/>
          <p:cNvSpPr/>
          <p:nvPr/>
        </p:nvSpPr>
        <p:spPr>
          <a:xfrm>
            <a:off x="8714791" y="2491275"/>
            <a:ext cx="3041779" cy="246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pt-PT" sz="2000" dirty="0">
                <a:solidFill>
                  <a:prstClr val="black"/>
                </a:solidFill>
                <a:latin typeface="Calibri"/>
              </a:rPr>
              <a:t>MODELO DE ORIM</a:t>
            </a:r>
          </a:p>
          <a:p>
            <a:pPr lvl="0">
              <a:spcBef>
                <a:spcPct val="20000"/>
              </a:spcBef>
              <a:defRPr/>
            </a:pPr>
            <a:r>
              <a:rPr lang="pt-PT" sz="2000" dirty="0">
                <a:solidFill>
                  <a:prstClr val="black"/>
                </a:solidFill>
                <a:latin typeface="Calibri"/>
              </a:rPr>
              <a:t>	</a:t>
            </a:r>
            <a:r>
              <a:rPr lang="pt-PT" sz="1400" dirty="0">
                <a:solidFill>
                  <a:prstClr val="black"/>
                </a:solidFill>
                <a:latin typeface="Calibri"/>
              </a:rPr>
              <a:t>experiências: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1400" dirty="0">
                <a:solidFill>
                  <a:prstClr val="black"/>
                </a:solidFill>
                <a:latin typeface="Calibri"/>
              </a:rPr>
              <a:t>Oportunidades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1400" dirty="0">
                <a:solidFill>
                  <a:prstClr val="black"/>
                </a:solidFill>
                <a:latin typeface="Calibri"/>
              </a:rPr>
              <a:t>Reconhecimento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1400" dirty="0" smtClean="0">
                <a:solidFill>
                  <a:prstClr val="black"/>
                </a:solidFill>
                <a:latin typeface="Calibri"/>
              </a:rPr>
              <a:t>Interações</a:t>
            </a:r>
            <a:endParaRPr lang="pt-PT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1400" dirty="0">
                <a:solidFill>
                  <a:prstClr val="black"/>
                </a:solidFill>
                <a:latin typeface="Calibri"/>
              </a:rPr>
              <a:t>Modelo</a:t>
            </a:r>
            <a:r>
              <a:rPr lang="pt-PT" sz="2000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pt-PT" sz="2000" dirty="0">
                <a:solidFill>
                  <a:prstClr val="black"/>
                </a:solidFill>
                <a:latin typeface="Calibri"/>
              </a:rPr>
              <a:t>	</a:t>
            </a:r>
            <a:r>
              <a:rPr lang="pt-PT" sz="1000" dirty="0" smtClean="0">
                <a:solidFill>
                  <a:prstClr val="black"/>
                </a:solidFill>
                <a:latin typeface="Calibri"/>
              </a:rPr>
              <a:t>[</a:t>
            </a:r>
            <a:r>
              <a:rPr lang="pt-PT" sz="1000" dirty="0" err="1">
                <a:solidFill>
                  <a:prstClr val="black"/>
                </a:solidFill>
                <a:latin typeface="Calibri"/>
              </a:rPr>
              <a:t>Hannon</a:t>
            </a:r>
            <a:r>
              <a:rPr lang="pt-PT" sz="1000" dirty="0">
                <a:solidFill>
                  <a:prstClr val="black"/>
                </a:solidFill>
                <a:latin typeface="Calibri"/>
              </a:rPr>
              <a:t>, 1995,1996,]</a:t>
            </a:r>
          </a:p>
          <a:p>
            <a:pPr lvl="0">
              <a:spcBef>
                <a:spcPct val="20000"/>
              </a:spcBef>
              <a:defRPr/>
            </a:pPr>
            <a:r>
              <a:rPr lang="pt-PT" sz="1000" dirty="0">
                <a:solidFill>
                  <a:prstClr val="black"/>
                </a:solidFill>
                <a:latin typeface="Calibri"/>
              </a:rPr>
              <a:t>	</a:t>
            </a:r>
            <a:r>
              <a:rPr lang="pt-PT" sz="1000" dirty="0" smtClean="0">
                <a:solidFill>
                  <a:prstClr val="black"/>
                </a:solidFill>
                <a:latin typeface="Calibri"/>
              </a:rPr>
              <a:t>[</a:t>
            </a:r>
            <a:r>
              <a:rPr lang="pt-PT" sz="1000" dirty="0">
                <a:solidFill>
                  <a:prstClr val="black"/>
                </a:solidFill>
                <a:latin typeface="Calibri"/>
              </a:rPr>
              <a:t>literacia familiar, Lurdes Mata, ISPA]</a:t>
            </a:r>
          </a:p>
        </p:txBody>
      </p:sp>
    </p:spTree>
    <p:extLst>
      <p:ext uri="{BB962C8B-B14F-4D97-AF65-F5344CB8AC3E}">
        <p14:creationId xmlns:p14="http://schemas.microsoft.com/office/powerpoint/2010/main" xmlns="" val="12182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dirty="0" smtClean="0"/>
              <a:t>Com o contributo de todos</a:t>
            </a:r>
          </a:p>
          <a:p>
            <a:pPr marL="0" indent="0" algn="ctr">
              <a:buNone/>
            </a:pPr>
            <a:r>
              <a:rPr lang="pt-PT" dirty="0" smtClean="0"/>
              <a:t>Iremos mais longe.</a:t>
            </a:r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 marL="0" indent="0" algn="ctr">
              <a:buNone/>
            </a:pPr>
            <a:r>
              <a:rPr lang="pt-PT" dirty="0" smtClean="0"/>
              <a:t>Obrigada!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ESEC</a:t>
            </a:r>
          </a:p>
          <a:p>
            <a:pPr marL="0" indent="0">
              <a:buNone/>
            </a:pPr>
            <a:r>
              <a:rPr lang="pt-PT" dirty="0" smtClean="0"/>
              <a:t>	</a:t>
            </a:r>
            <a:r>
              <a:rPr lang="pt-PT" smtClean="0">
                <a:hlinkClick r:id="rId2"/>
              </a:rPr>
              <a:t>lucilia@esec.pt</a:t>
            </a:r>
            <a:endParaRPr lang="pt-PT" dirty="0" smtClean="0"/>
          </a:p>
        </p:txBody>
      </p:sp>
      <p:pic>
        <p:nvPicPr>
          <p:cNvPr id="5" name="Imagem 4" descr="https://encrypted-tbn1.gstatic.com/images?q=tbn:ANd9GcR7ph6ve-0w0v-n8WBpZ4ltSpmZBJ7-dL8agW9rGtEvOsa1EH0y1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859" y="541298"/>
            <a:ext cx="3291840" cy="1390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 descr="https://encrypted-tbn1.gstatic.com/images?q=tbn:ANd9GcR7ph6ve-0w0v-n8WBpZ4ltSpmZBJ7-dL8agW9rGtEvOsa1EH0y1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5699" y="541298"/>
            <a:ext cx="3291840" cy="1390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 descr="https://encrypted-tbn1.gstatic.com/images?q=tbn:ANd9GcR7ph6ve-0w0v-n8WBpZ4ltSpmZBJ7-dL8agW9rGtEvOsa1EH0y1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7539" y="541296"/>
            <a:ext cx="3291840" cy="1390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m 7" descr="Resultado de imagem para comunidade local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14980" y="3930054"/>
            <a:ext cx="1847215" cy="246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14443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03312" y="452716"/>
            <a:ext cx="9404723" cy="1804961"/>
          </a:xfrm>
        </p:spPr>
        <p:txBody>
          <a:bodyPr/>
          <a:lstStyle/>
          <a:p>
            <a:pPr algn="r"/>
            <a:r>
              <a:rPr lang="pt-PT" sz="32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Contexto macro: </a:t>
            </a:r>
            <a:r>
              <a:rPr lang="pt-PT" sz="24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pt-PT" sz="24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Educação na sociedade do conhecimento</a:t>
            </a:r>
            <a:r>
              <a:rPr lang="pt-PT" sz="32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32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6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estratégia de </a:t>
            </a: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Lisboa 2000</a:t>
            </a:r>
            <a:b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economia conhecimento:</a:t>
            </a:r>
            <a:b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	produtividade;</a:t>
            </a:r>
            <a:b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6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conhecimento </a:t>
            </a: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mercadoria</a:t>
            </a:r>
            <a:b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exclusão pela (não) educação</a:t>
            </a:r>
            <a:r>
              <a:rPr lang="pt-PT" sz="1600" dirty="0" smtClean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1388458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103312" y="2514599"/>
            <a:ext cx="3897565" cy="4169421"/>
          </a:xfrm>
          <a:ln>
            <a:noFill/>
          </a:ln>
        </p:spPr>
        <p:txBody>
          <a:bodyPr>
            <a:normAutofit fontScale="92500"/>
          </a:bodyPr>
          <a:lstStyle/>
          <a:p>
            <a:pPr marL="0" marR="20955" lvl="0" indent="0" algn="just" fontAlgn="base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  <a:buNone/>
            </a:pPr>
            <a:endParaRPr lang="pt-PT" sz="1100" b="1" spc="-35" dirty="0" smtClean="0">
              <a:solidFill>
                <a:prstClr val="white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20955" lvl="0" indent="0" algn="just" fontAlgn="base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  <a:buNone/>
            </a:pPr>
            <a:endParaRPr lang="pt-PT" sz="1100" b="1" spc="-35" dirty="0">
              <a:solidFill>
                <a:prstClr val="white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20955" lvl="0" indent="0" fontAlgn="base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  <a:buNone/>
            </a:pPr>
            <a:r>
              <a:rPr lang="pt-PT" sz="1400" b="1" spc="-35" dirty="0" smtClean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pt-PT" sz="14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grande objetivo estratégico do domínio temático </a:t>
            </a:r>
            <a:r>
              <a:rPr lang="pt-PT" sz="1400" b="1" spc="-35" dirty="0">
                <a:solidFill>
                  <a:srgbClr val="17365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Capital Humano (POCH)</a:t>
            </a:r>
            <a:r>
              <a:rPr lang="pt-PT" sz="14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quadro de </a:t>
            </a:r>
            <a:r>
              <a:rPr lang="pt-PT" sz="1400" b="1" spc="-35" dirty="0" smtClean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programação  </a:t>
            </a:r>
            <a:r>
              <a:rPr lang="pt-PT" sz="1400" b="1" spc="-35" dirty="0">
                <a:solidFill>
                  <a:srgbClr val="17365D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Portugal 2020</a:t>
            </a:r>
            <a:r>
              <a:rPr lang="pt-PT" sz="14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PT" sz="1400" b="1" spc="-35" dirty="0" smtClean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para </a:t>
            </a:r>
            <a:r>
              <a:rPr lang="pt-PT" sz="14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alcançar as metas da EE2020, é promover o aumento da qualificação da população, ajustada às necessidades do mercado de trabalho e em convergência com os padrões europeus, garantindo a melhoria do nível de qualidade nas qualificações adquiridas, melhorando o sucesso escolar, reduzindo o abandono, promovendo a igualdade, a coesão social e o desenvolvimento pessoal e da cidadania, a par do reforço da competitividade</a:t>
            </a:r>
            <a:r>
              <a:rPr lang="pt-PT" sz="16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PT" sz="1400" b="1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económica do país.</a:t>
            </a:r>
            <a:endParaRPr lang="pt-PT" sz="24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1E5155">
                  <a:lumMod val="40000"/>
                  <a:lumOff val="60000"/>
                </a:srgbClr>
              </a:buClr>
              <a:buNone/>
            </a:pPr>
            <a:endParaRPr lang="pt-PT" sz="1100" dirty="0">
              <a:solidFill>
                <a:prstClr val="white"/>
              </a:solidFill>
            </a:endParaRPr>
          </a:p>
          <a:p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5913440" y="2710832"/>
            <a:ext cx="4396339" cy="521632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</a:pPr>
            <a:endParaRPr lang="pt-PT" sz="1400" cap="all" dirty="0" smtClean="0">
              <a:solidFill>
                <a:srgbClr val="1E5155">
                  <a:lumMod val="40000"/>
                  <a:lumOff val="60000"/>
                </a:srgb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</a:pPr>
            <a:endParaRPr lang="pt-PT" sz="1400" cap="all" dirty="0">
              <a:solidFill>
                <a:srgbClr val="1E5155">
                  <a:lumMod val="40000"/>
                  <a:lumOff val="60000"/>
                </a:srgb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</a:pPr>
            <a:endParaRPr lang="pt-PT" sz="1400" cap="all" dirty="0" smtClean="0">
              <a:solidFill>
                <a:srgbClr val="1E5155">
                  <a:lumMod val="40000"/>
                  <a:lumOff val="60000"/>
                </a:srgbClr>
              </a:solidFill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1400" cap="all" dirty="0" smtClean="0">
                <a:solidFill>
                  <a:srgbClr val="1E5155">
                    <a:lumMod val="40000"/>
                    <a:lumOff val="60000"/>
                  </a:srgb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EIXO </a:t>
            </a:r>
            <a:r>
              <a:rPr lang="pt-PT" sz="1400" cap="all" dirty="0">
                <a:solidFill>
                  <a:srgbClr val="1E5155">
                    <a:lumMod val="40000"/>
                    <a:lumOff val="60000"/>
                  </a:srgb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PRIORITÁRIO 4</a:t>
            </a:r>
            <a:r>
              <a:rPr lang="pt-PT" sz="1200" cap="all" dirty="0">
                <a:solidFill>
                  <a:srgbClr val="1E5155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pt-PT" sz="1600" cap="all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2.4.1- </a:t>
            </a:r>
            <a:r>
              <a:rPr lang="pt-PT" sz="1600" cap="all" dirty="0">
                <a:solidFill>
                  <a:srgbClr val="1E5155">
                    <a:lumMod val="40000"/>
                    <a:lumOff val="6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P10.1 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5654495" y="3197399"/>
            <a:ext cx="4396339" cy="3741738"/>
          </a:xfrm>
        </p:spPr>
        <p:txBody>
          <a:bodyPr/>
          <a:lstStyle/>
          <a:p>
            <a:pPr>
              <a:lnSpc>
                <a:spcPct val="115000"/>
              </a:lnSpc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1600" spc="-35" dirty="0">
                <a:solidFill>
                  <a:prstClr val="whit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promover o aumento da qualificação da população,</a:t>
            </a:r>
            <a:endParaRPr lang="pt-PT" sz="28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20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prevenir</a:t>
            </a:r>
            <a: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pt-PT" sz="20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reduzir </a:t>
            </a:r>
            <a: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abandono escolar precoce</a:t>
            </a:r>
            <a:endParaRPr lang="pt-PT" sz="28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promover a igualdade de acesso, </a:t>
            </a:r>
            <a:endParaRPr lang="pt-PT" sz="28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incluir  percursos de aprendizagens formais, não formais e informais, para a reintegração no ensino e formação</a:t>
            </a:r>
            <a:endParaRPr lang="pt-PT" sz="2000" dirty="0">
              <a:solidFill>
                <a:prstClr val="white"/>
              </a:solidFill>
            </a:endParaRP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7" name="Imagem 6" descr="poch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3782" y="2410690"/>
            <a:ext cx="949220" cy="834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6890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32150" y="480169"/>
            <a:ext cx="9404723" cy="3339272"/>
          </a:xfrm>
        </p:spPr>
        <p:txBody>
          <a:bodyPr/>
          <a:lstStyle/>
          <a:p>
            <a:pPr lv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</a:pPr>
            <a:r>
              <a:rPr lang="pt-PT" sz="18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8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8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 GRANDES PROBLEMAS A  RESOLVER NA SOCIEDADE DO CONHECIMENTO</a:t>
            </a:r>
            <a:br>
              <a:rPr lang="pt-PT" sz="18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8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Baixas </a:t>
            </a: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qualificações escolares da população adulta.</a:t>
            </a:r>
            <a:b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20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20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Baixos </a:t>
            </a: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níveis educativos dos nossos alunos </a:t>
            </a:r>
            <a:b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103312" y="2977869"/>
            <a:ext cx="3703357" cy="3278469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"/>
            </a:pP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1E5155">
                  <a:lumMod val="40000"/>
                  <a:lumOff val="60000"/>
                </a:srgbClr>
              </a:buClr>
              <a:buNone/>
            </a:pPr>
            <a:endParaRPr lang="pt-PT" sz="1300" dirty="0">
              <a:solidFill>
                <a:prstClr val="white"/>
              </a:solidFill>
            </a:endParaRPr>
          </a:p>
          <a:p>
            <a:pPr marL="0" lvl="0" indent="0">
              <a:buClr>
                <a:srgbClr val="1E5155">
                  <a:lumMod val="40000"/>
                  <a:lumOff val="60000"/>
                </a:srgbClr>
              </a:buClr>
              <a:buNone/>
            </a:pPr>
            <a:r>
              <a:rPr lang="pt-PT" sz="1500" dirty="0" smtClean="0">
                <a:solidFill>
                  <a:prstClr val="white"/>
                </a:solidFill>
              </a:rPr>
              <a:t>Mais </a:t>
            </a:r>
            <a:r>
              <a:rPr lang="pt-PT" sz="1500" dirty="0">
                <a:solidFill>
                  <a:prstClr val="white"/>
                </a:solidFill>
              </a:rPr>
              <a:t>de </a:t>
            </a:r>
            <a:r>
              <a:rPr lang="pt-PT" sz="1500" b="1" dirty="0">
                <a:solidFill>
                  <a:prstClr val="white"/>
                </a:solidFill>
              </a:rPr>
              <a:t>50% </a:t>
            </a:r>
            <a:r>
              <a:rPr lang="pt-PT" sz="1500" dirty="0" smtClean="0">
                <a:solidFill>
                  <a:prstClr val="white"/>
                </a:solidFill>
              </a:rPr>
              <a:t>dos alunos que entram no 2º CEB  </a:t>
            </a:r>
          </a:p>
          <a:p>
            <a:pPr marL="0" lvl="0" indent="0">
              <a:buClr>
                <a:srgbClr val="1E5155">
                  <a:lumMod val="40000"/>
                  <a:lumOff val="60000"/>
                </a:srgbClr>
              </a:buClr>
              <a:buFont typeface="Wingdings"/>
              <a:buChar char="à"/>
            </a:pPr>
            <a:r>
              <a:rPr lang="pt-PT" sz="1500" dirty="0" smtClean="0">
                <a:solidFill>
                  <a:prstClr val="white"/>
                </a:solidFill>
              </a:rPr>
              <a:t>reprovam pelo menos um ano durante a sua escolaridade</a:t>
            </a:r>
          </a:p>
          <a:p>
            <a:pPr marL="0" lvl="0" indent="0">
              <a:buClr>
                <a:srgbClr val="1E5155">
                  <a:lumMod val="40000"/>
                  <a:lumOff val="60000"/>
                </a:srgbClr>
              </a:buClr>
              <a:buFont typeface="Wingdings"/>
              <a:buChar char="à"/>
            </a:pPr>
            <a:r>
              <a:rPr lang="pt-PT" sz="1500" dirty="0" smtClean="0">
                <a:solidFill>
                  <a:prstClr val="white"/>
                </a:solidFill>
              </a:rPr>
              <a:t>  não têm um nível de </a:t>
            </a:r>
            <a:r>
              <a:rPr lang="pt-PT" sz="15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literacia</a:t>
            </a:r>
            <a:r>
              <a:rPr lang="pt-PT" sz="1500" dirty="0" smtClean="0">
                <a:solidFill>
                  <a:prstClr val="white"/>
                </a:solidFill>
              </a:rPr>
              <a:t> que lhes permita uma escolaridade com sucesso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sz="3500" dirty="0" smtClean="0"/>
              <a:t>Razão </a:t>
            </a:r>
            <a:r>
              <a:rPr lang="pt-PT" sz="3500" dirty="0"/>
              <a:t>histórica: </a:t>
            </a:r>
            <a:r>
              <a:rPr lang="pt-PT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pt-PT" dirty="0" smtClean="0"/>
              <a:t>só </a:t>
            </a:r>
            <a:r>
              <a:rPr lang="pt-PT" dirty="0"/>
              <a:t>em 1975 tivemos todas as crianças na escola</a:t>
            </a:r>
            <a:r>
              <a:rPr lang="pt-PT" dirty="0" smtClean="0"/>
              <a:t>.</a:t>
            </a:r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endParaRPr lang="pt-PT" sz="1400" i="1" dirty="0"/>
          </a:p>
          <a:p>
            <a:r>
              <a:rPr lang="pt-PT" dirty="0"/>
              <a:t>Projeto de </a:t>
            </a:r>
            <a:r>
              <a:rPr lang="pt-PT" dirty="0" smtClean="0"/>
              <a:t>escolarização</a:t>
            </a:r>
          </a:p>
          <a:p>
            <a:pPr marL="0" indent="0">
              <a:buNone/>
            </a:pPr>
            <a:r>
              <a:rPr lang="pt-PT" dirty="0" smtClean="0"/>
              <a:t> e</a:t>
            </a:r>
          </a:p>
          <a:p>
            <a:r>
              <a:rPr lang="pt-PT" dirty="0" smtClean="0"/>
              <a:t> </a:t>
            </a:r>
            <a:r>
              <a:rPr lang="pt-PT" dirty="0"/>
              <a:t>literacia familiar </a:t>
            </a:r>
          </a:p>
        </p:txBody>
      </p:sp>
      <p:pic>
        <p:nvPicPr>
          <p:cNvPr id="1027" name="Picture 3" descr="Portug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772" y="451413"/>
            <a:ext cx="993775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Conexão reta unidirecional 11"/>
          <p:cNvCxnSpPr/>
          <p:nvPr/>
        </p:nvCxnSpPr>
        <p:spPr>
          <a:xfrm flipH="1">
            <a:off x="2718924" y="1982549"/>
            <a:ext cx="428878" cy="1812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95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290482"/>
          </a:xfrm>
        </p:spPr>
        <p:txBody>
          <a:bodyPr/>
          <a:lstStyle/>
          <a:p>
            <a:pPr algn="ctr"/>
            <a: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 GRANDES PROBLEMAS A  RESOLVER NA SOCIEDADE DO CONHECIMENTO</a:t>
            </a:r>
            <a:b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8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Baixas qualificações escolares da população </a:t>
            </a:r>
            <a: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adulta.</a:t>
            </a:r>
            <a:b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Baixos </a:t>
            </a: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níveis educativos dos nossos alunos </a:t>
            </a:r>
            <a: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500" dirty="0" smtClean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PT" sz="1500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44583" y="1994824"/>
            <a:ext cx="5209912" cy="882470"/>
          </a:xfrm>
        </p:spPr>
        <p:txBody>
          <a:bodyPr/>
          <a:lstStyle/>
          <a:p>
            <a:endParaRPr lang="pt-PT" sz="1600" dirty="0" smtClean="0"/>
          </a:p>
          <a:p>
            <a:endParaRPr lang="pt-PT" sz="1600" dirty="0"/>
          </a:p>
          <a:p>
            <a:endParaRPr lang="pt-PT" sz="1600" dirty="0" smtClean="0"/>
          </a:p>
          <a:p>
            <a:endParaRPr lang="pt-PT" sz="1600" dirty="0"/>
          </a:p>
          <a:p>
            <a:r>
              <a:rPr lang="pt-PT" sz="1600" dirty="0" smtClean="0"/>
              <a:t>Insucesso, morbilidade e abandono escolar</a:t>
            </a:r>
          </a:p>
          <a:p>
            <a:r>
              <a:rPr lang="pt-PT" sz="1600" dirty="0" smtClean="0"/>
              <a:t>Baixas competências evidenciadas em provas internacionais </a:t>
            </a:r>
            <a:endParaRPr lang="pt-PT" sz="1600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46111" y="2984006"/>
            <a:ext cx="6046002" cy="374047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Caraterísticas sociológicas do insucesso escolar: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t-PT" sz="20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Fenómeno:</a:t>
            </a:r>
            <a:endParaRPr lang="pt-PT" sz="20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massivo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seletivo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precoce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cumulativo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t-P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7" algn="ctr">
              <a:lnSpc>
                <a:spcPct val="115000"/>
              </a:lnSpc>
              <a:spcAft>
                <a:spcPts val="1000"/>
              </a:spcAft>
            </a:pPr>
            <a:r>
              <a:rPr lang="pt-PT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(Ana Benavente , 1983)</a:t>
            </a:r>
            <a:endParaRPr lang="pt-PT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7849274" y="2439887"/>
            <a:ext cx="2201560" cy="1088239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9151582" y="1891513"/>
            <a:ext cx="2201560" cy="3741738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pt-PT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Atenção!</a:t>
            </a:r>
          </a:p>
          <a:p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PT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Distinguir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crianças </a:t>
            </a:r>
            <a:endParaRPr lang="pt-PT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dificuldade</a:t>
            </a:r>
          </a:p>
          <a:p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insucesso </a:t>
            </a: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</a:t>
            </a:r>
          </a:p>
          <a:p>
            <a:r>
              <a:rPr lang="pt-P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 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exclusão </a:t>
            </a:r>
            <a:endParaRPr lang="pt-P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pt-PT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PT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Meirieu</a:t>
            </a:r>
            <a:r>
              <a:rPr lang="pt-PT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pt-PT" sz="1200" dirty="0"/>
          </a:p>
        </p:txBody>
      </p:sp>
      <p:pic>
        <p:nvPicPr>
          <p:cNvPr id="7" name="Picture 3" descr="Portug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23" y="158480"/>
            <a:ext cx="993775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exão reta 8"/>
          <p:cNvCxnSpPr/>
          <p:nvPr/>
        </p:nvCxnSpPr>
        <p:spPr>
          <a:xfrm flipH="1">
            <a:off x="2136297" y="1618407"/>
            <a:ext cx="1505119" cy="93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976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359898"/>
          </a:xfrm>
        </p:spPr>
        <p:txBody>
          <a:bodyPr/>
          <a:lstStyle/>
          <a:p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3600" dirty="0" smtClean="0"/>
              <a:t>Como responder a esta complexidade?</a:t>
            </a:r>
            <a:endParaRPr lang="pt-PT" sz="36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04293" y="1893537"/>
            <a:ext cx="8946541" cy="4710912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t-PT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PT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Necessidade de abordagem sistémica</a:t>
            </a:r>
          </a:p>
          <a:p>
            <a:pPr marL="0" indent="0" algn="r">
              <a:buNone/>
            </a:pPr>
            <a:r>
              <a:rPr lang="pt-PT" sz="18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“Para educar uma criança é preciso uma aldeia!”</a:t>
            </a:r>
          </a:p>
          <a:p>
            <a:pPr marL="0" indent="0" algn="r">
              <a:buNone/>
            </a:pPr>
            <a:endParaRPr lang="pt-PT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pt-PT" dirty="0" smtClean="0"/>
              <a:t>Níveis formais, não informais e institucionais </a:t>
            </a:r>
            <a:r>
              <a:rPr lang="pt-PT" dirty="0" smtClean="0">
                <a:sym typeface="Wingdings" panose="05000000000000000000" pitchFamily="2" charset="2"/>
              </a:rPr>
              <a:t> não só a escola</a:t>
            </a:r>
          </a:p>
          <a:p>
            <a:pPr marL="0" indent="0">
              <a:buNone/>
            </a:pPr>
            <a:endParaRPr lang="pt-PT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pt-PT" dirty="0" smtClean="0"/>
              <a:t>Várias instituições e atores </a:t>
            </a:r>
            <a:r>
              <a:rPr lang="pt-PT" sz="1600" dirty="0" smtClean="0"/>
              <a:t>(Centro de Saúde; Serviços Sociais, </a:t>
            </a:r>
          </a:p>
          <a:p>
            <a:pPr marL="0" indent="0">
              <a:buNone/>
            </a:pPr>
            <a:r>
              <a:rPr lang="pt-PT" sz="1600" dirty="0" smtClean="0"/>
              <a:t>                                                                    Associações Locais, de Desenvolvimento</a:t>
            </a:r>
          </a:p>
          <a:p>
            <a:pPr marL="0" indent="0">
              <a:buNone/>
            </a:pPr>
            <a:r>
              <a:rPr lang="pt-PT" sz="1600" dirty="0"/>
              <a:t> </a:t>
            </a:r>
            <a:r>
              <a:rPr lang="pt-PT" sz="1600" dirty="0" smtClean="0"/>
              <a:t>                                                                   voluntariado, </a:t>
            </a:r>
            <a:r>
              <a:rPr lang="pt-PT" sz="1600" dirty="0" err="1" smtClean="0"/>
              <a:t>intergeracionalidade</a:t>
            </a:r>
            <a:r>
              <a:rPr lang="pt-PT" sz="1600" dirty="0" smtClean="0"/>
              <a:t>,  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1. prevenção</a:t>
            </a:r>
            <a:r>
              <a:rPr lang="pt-PT" sz="1600" dirty="0" smtClean="0">
                <a:sym typeface="Wingdings" panose="05000000000000000000" pitchFamily="2" charset="2"/>
              </a:rPr>
              <a:t> (os “menos de 6”)</a:t>
            </a:r>
          </a:p>
          <a:p>
            <a:pPr marL="0" indent="0">
              <a:buNone/>
            </a:pPr>
            <a:r>
              <a:rPr lang="pt-PT" sz="1600" dirty="0" smtClean="0">
                <a:sym typeface="Wingdings" panose="05000000000000000000" pitchFamily="2" charset="2"/>
              </a:rPr>
              <a:t>                         2. </a:t>
            </a:r>
            <a:r>
              <a:rPr lang="pt-PT" sz="1800" dirty="0" smtClean="0">
                <a:sym typeface="Wingdings" panose="05000000000000000000" pitchFamily="2" charset="2"/>
              </a:rPr>
              <a:t>adequação </a:t>
            </a:r>
            <a:r>
              <a:rPr lang="pt-PT" sz="1600" dirty="0" smtClean="0">
                <a:sym typeface="Wingdings" panose="05000000000000000000" pitchFamily="2" charset="2"/>
              </a:rPr>
              <a:t>(“não deixar crianças para trás” </a:t>
            </a:r>
            <a:r>
              <a:rPr lang="pt-PT" sz="1600" dirty="0" err="1" smtClean="0">
                <a:sym typeface="Wingdings" panose="05000000000000000000" pitchFamily="2" charset="2"/>
              </a:rPr>
              <a:t>Act</a:t>
            </a:r>
            <a:r>
              <a:rPr lang="pt-PT" sz="1600" dirty="0" smtClean="0">
                <a:sym typeface="Wingdings" panose="05000000000000000000" pitchFamily="2" charset="2"/>
              </a:rPr>
              <a:t>)</a:t>
            </a:r>
          </a:p>
          <a:p>
            <a:pPr marL="0" indent="0">
              <a:buNone/>
            </a:pPr>
            <a:r>
              <a:rPr lang="pt-PT" sz="1600" dirty="0" smtClean="0">
                <a:sym typeface="Wingdings" panose="05000000000000000000" pitchFamily="2" charset="2"/>
              </a:rPr>
              <a:t>                                        3. </a:t>
            </a:r>
            <a:r>
              <a:rPr lang="pt-PT" dirty="0" smtClean="0">
                <a:sym typeface="Wingdings" panose="05000000000000000000" pitchFamily="2" charset="2"/>
              </a:rPr>
              <a:t>recuperação</a:t>
            </a:r>
            <a:r>
              <a:rPr lang="pt-PT" sz="1600" dirty="0" smtClean="0">
                <a:sym typeface="Wingdings" panose="05000000000000000000" pitchFamily="2" charset="2"/>
              </a:rPr>
              <a:t> </a:t>
            </a:r>
            <a:r>
              <a:rPr lang="pt-PT" sz="1600" dirty="0" smtClean="0"/>
              <a:t> (pode-se sempre aprende!)</a:t>
            </a:r>
          </a:p>
          <a:p>
            <a:pPr marL="0" indent="0" algn="r">
              <a:buNone/>
            </a:pPr>
            <a:r>
              <a:rPr lang="pt-PT" sz="12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[Intervalo]</a:t>
            </a:r>
          </a:p>
        </p:txBody>
      </p:sp>
    </p:spTree>
    <p:extLst>
      <p:ext uri="{BB962C8B-B14F-4D97-AF65-F5344CB8AC3E}">
        <p14:creationId xmlns:p14="http://schemas.microsoft.com/office/powerpoint/2010/main" xmlns="" val="901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1800" dirty="0" smtClean="0"/>
              <a:t/>
            </a:r>
            <a:br>
              <a:rPr lang="pt-PT" sz="1800" dirty="0" smtClean="0"/>
            </a:br>
            <a:r>
              <a:rPr lang="pt-PT" sz="1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Prevenção </a:t>
            </a:r>
            <a:r>
              <a:rPr lang="pt-PT" sz="44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pt-PT" sz="4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“menos </a:t>
            </a:r>
            <a:r>
              <a:rPr lang="pt-PT" sz="4400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6 </a:t>
            </a:r>
            <a:r>
              <a:rPr lang="pt-PT" sz="4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anos”</a:t>
            </a:r>
            <a:endParaRPr lang="pt-PT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103313" y="1723604"/>
            <a:ext cx="4396338" cy="906308"/>
          </a:xfrm>
        </p:spPr>
        <p:txBody>
          <a:bodyPr/>
          <a:lstStyle/>
          <a:p>
            <a:r>
              <a:rPr lang="pt-PT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Acesso à educação de infância</a:t>
            </a:r>
            <a:endParaRPr lang="pt-PT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103312" y="3932728"/>
            <a:ext cx="4396339" cy="2323609"/>
          </a:xfrm>
        </p:spPr>
        <p:txBody>
          <a:bodyPr>
            <a:normAutofit/>
          </a:bodyPr>
          <a:lstStyle/>
          <a:p>
            <a:endParaRPr lang="pt-PT" sz="2400" b="1" dirty="0" smtClean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PT" sz="2400" b="1" dirty="0" smtClean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Qualidade </a:t>
            </a:r>
            <a:r>
              <a:rPr lang="pt-PT" sz="2400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adequação</a:t>
            </a:r>
            <a:endParaRPr lang="pt-PT" sz="2400" dirty="0">
              <a:solidFill>
                <a:schemeClr val="accent6"/>
              </a:solidFill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5654494" y="1408014"/>
            <a:ext cx="4396339" cy="165077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à"/>
            </a:pPr>
            <a:r>
              <a:rPr lang="pt-PT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Condições </a:t>
            </a:r>
            <a:r>
              <a:rPr lang="pt-PT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acesso no território (estudo</a:t>
            </a:r>
            <a:r>
              <a:rPr lang="pt-PT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pt-PT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t-PT" sz="1800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pt-PT" sz="1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Informação </a:t>
            </a:r>
            <a:r>
              <a:rPr lang="pt-PT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mães - todos os serviços </a:t>
            </a:r>
            <a:endParaRPr lang="pt-PT" sz="1800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pt-PT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Informação e envolvimento das famílias</a:t>
            </a:r>
            <a:endParaRPr lang="pt-PT" sz="1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5654494" y="3921643"/>
            <a:ext cx="4396339" cy="2867575"/>
          </a:xfrm>
        </p:spPr>
        <p:txBody>
          <a:bodyPr/>
          <a:lstStyle/>
          <a:p>
            <a:r>
              <a:rPr lang="pt-PT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Creche: o livro como brinquedo </a:t>
            </a:r>
            <a:r>
              <a:rPr lang="pt-PT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preferido</a:t>
            </a:r>
          </a:p>
          <a:p>
            <a:r>
              <a:rPr lang="pt-PT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Literacia emergente: motivação funcionalidade e concetualizações da </a:t>
            </a:r>
            <a:r>
              <a:rPr lang="pt-PT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escrita</a:t>
            </a:r>
          </a:p>
          <a:p>
            <a:r>
              <a:rPr lang="pt-PT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Envolvimento das</a:t>
            </a:r>
            <a:r>
              <a:rPr lang="pt-PT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AAAF</a:t>
            </a:r>
            <a:r>
              <a:rPr lang="pt-PT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dos assistentes </a:t>
            </a:r>
            <a:r>
              <a:rPr lang="pt-PT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operacionais</a:t>
            </a:r>
          </a:p>
          <a:p>
            <a:r>
              <a:rPr lang="pt-PT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comunidade: voluntariado e </a:t>
            </a:r>
            <a:r>
              <a:rPr lang="pt-PT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intergeracionalidade</a:t>
            </a:r>
            <a:endParaRPr lang="pt-PT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15" descr="MP900427671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1570" y="172591"/>
            <a:ext cx="1722488" cy="121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0663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54955" y="226578"/>
            <a:ext cx="8825658" cy="2176757"/>
          </a:xfrm>
        </p:spPr>
        <p:txBody>
          <a:bodyPr/>
          <a:lstStyle/>
          <a:p>
            <a:r>
              <a:rPr lang="pt-PT" sz="2400" dirty="0" smtClean="0"/>
              <a:t/>
            </a:r>
            <a:br>
              <a:rPr lang="pt-PT" sz="2400" dirty="0" smtClean="0"/>
            </a:br>
            <a:r>
              <a:rPr lang="pt-PT" sz="2400" dirty="0" smtClean="0"/>
              <a:t/>
            </a:r>
            <a:br>
              <a:rPr lang="pt-PT" sz="2400" dirty="0" smtClean="0"/>
            </a:br>
            <a:r>
              <a:rPr lang="pt-PT" sz="2400" dirty="0"/>
              <a:t/>
            </a:r>
            <a:br>
              <a:rPr lang="pt-PT" sz="2400" dirty="0"/>
            </a:br>
            <a:r>
              <a:rPr lang="pt-PT" sz="2400" dirty="0" smtClean="0"/>
              <a:t/>
            </a:r>
            <a:br>
              <a:rPr lang="pt-PT" sz="2400" dirty="0" smtClean="0"/>
            </a:br>
            <a:r>
              <a:rPr lang="pt-PT" sz="2400" dirty="0"/>
              <a:t/>
            </a:r>
            <a:br>
              <a:rPr lang="pt-PT" sz="2400" dirty="0"/>
            </a:br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pt-PT" sz="2400" dirty="0" smtClean="0">
                <a:solidFill>
                  <a:srgbClr val="EBEBEB"/>
                </a:solidFill>
              </a:rPr>
              <a:t>A </a:t>
            </a:r>
            <a:r>
              <a:rPr lang="pt-PT" sz="2400" dirty="0">
                <a:solidFill>
                  <a:srgbClr val="EBEBEB"/>
                </a:solidFill>
              </a:rPr>
              <a:t>literacia emergente</a:t>
            </a:r>
            <a:br>
              <a:rPr lang="pt-PT" sz="2400" dirty="0">
                <a:solidFill>
                  <a:srgbClr val="EBEBEB"/>
                </a:solidFill>
              </a:rPr>
            </a:br>
            <a:r>
              <a:rPr lang="pt-PT" sz="1200" dirty="0" smtClean="0">
                <a:solidFill>
                  <a:srgbClr val="EBEBEB"/>
                </a:solidFill>
              </a:rPr>
              <a:t>                                  </a:t>
            </a:r>
            <a:r>
              <a:rPr lang="pt-PT" sz="1100" dirty="0" smtClean="0">
                <a:solidFill>
                  <a:srgbClr val="EBEBEB"/>
                </a:solidFill>
              </a:rPr>
              <a:t>(</a:t>
            </a:r>
            <a:r>
              <a:rPr lang="pt-PT" sz="1100" dirty="0" err="1">
                <a:solidFill>
                  <a:srgbClr val="EBEBEB"/>
                </a:solidFill>
              </a:rPr>
              <a:t>Emilia</a:t>
            </a:r>
            <a:r>
              <a:rPr lang="pt-PT" sz="1100" dirty="0">
                <a:solidFill>
                  <a:srgbClr val="EBEBEB"/>
                </a:solidFill>
              </a:rPr>
              <a:t> Ferreiro, Ana </a:t>
            </a:r>
            <a:r>
              <a:rPr lang="pt-PT" sz="1100" dirty="0" err="1">
                <a:solidFill>
                  <a:srgbClr val="EBEBEB"/>
                </a:solidFill>
              </a:rPr>
              <a:t>Teberosky</a:t>
            </a:r>
            <a:r>
              <a:rPr lang="pt-PT" sz="1100" dirty="0">
                <a:solidFill>
                  <a:srgbClr val="EBEBEB"/>
                </a:solidFill>
              </a:rPr>
              <a:t>, Margarida </a:t>
            </a:r>
            <a:r>
              <a:rPr lang="pt-PT" sz="1100" dirty="0" smtClean="0">
                <a:solidFill>
                  <a:srgbClr val="EBEBEB"/>
                </a:solidFill>
              </a:rPr>
              <a:t/>
            </a:r>
            <a:br>
              <a:rPr lang="pt-PT" sz="1100" dirty="0" smtClean="0">
                <a:solidFill>
                  <a:srgbClr val="EBEBEB"/>
                </a:solidFill>
              </a:rPr>
            </a:br>
            <a:r>
              <a:rPr lang="pt-PT" sz="1100" dirty="0">
                <a:solidFill>
                  <a:srgbClr val="EBEBEB"/>
                </a:solidFill>
              </a:rPr>
              <a:t> </a:t>
            </a:r>
            <a:r>
              <a:rPr lang="pt-PT" sz="1100" dirty="0" smtClean="0">
                <a:solidFill>
                  <a:srgbClr val="EBEBEB"/>
                </a:solidFill>
              </a:rPr>
              <a:t>                                          Alves </a:t>
            </a:r>
            <a:r>
              <a:rPr lang="pt-PT" sz="1100" dirty="0">
                <a:solidFill>
                  <a:srgbClr val="EBEBEB"/>
                </a:solidFill>
              </a:rPr>
              <a:t>Martins, Lurdes Mata)</a:t>
            </a:r>
            <a:r>
              <a:rPr lang="pt-PT" sz="3600" dirty="0">
                <a:solidFill>
                  <a:srgbClr val="EBEBEB"/>
                </a:solidFill>
              </a:rPr>
              <a:t/>
            </a:r>
            <a:br>
              <a:rPr lang="pt-PT" sz="3600" dirty="0">
                <a:solidFill>
                  <a:srgbClr val="EBEBEB"/>
                </a:solidFill>
              </a:rPr>
            </a:br>
            <a:r>
              <a:rPr lang="pt-PT" sz="1800" dirty="0" smtClean="0"/>
              <a:t>Como a literacia familiar “prepara” as crianças para a aprendizagem da leitura</a:t>
            </a: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14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videograma “Psicologia da aprendizagem da leitura e da escrita</a:t>
            </a:r>
            <a:r>
              <a:rPr lang="pt-PT" sz="1800" i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”</a:t>
            </a:r>
            <a:endParaRPr lang="pt-PT" sz="18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54955" y="2508531"/>
            <a:ext cx="8825658" cy="3439115"/>
          </a:xfrm>
        </p:spPr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r>
              <a:rPr lang="pt-PT" sz="2600" cap="none" dirty="0" smtClean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Práticas adequadas em meios de baixas qualificações escolares</a:t>
            </a:r>
          </a:p>
          <a:p>
            <a:endParaRPr lang="pt-PT" sz="3200" cap="none" dirty="0" smtClean="0">
              <a:solidFill>
                <a:srgbClr val="EBE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Clr>
                <a:srgbClr val="1E5155">
                  <a:lumMod val="40000"/>
                  <a:lumOff val="60000"/>
                </a:srgbClr>
              </a:buClr>
              <a:buFont typeface="Wingdings 3" charset="2"/>
              <a:buChar char=""/>
            </a:pPr>
            <a:r>
              <a:rPr lang="pt-PT" sz="2100" cap="none" dirty="0" smtClean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Creche</a:t>
            </a: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o livro como brinquedo preferido</a:t>
            </a:r>
          </a:p>
          <a:p>
            <a:pPr marL="342900" lvl="0" indent="-342900">
              <a:buClr>
                <a:srgbClr val="1E5155">
                  <a:lumMod val="40000"/>
                  <a:lumOff val="60000"/>
                </a:srgbClr>
              </a:buClr>
              <a:buFont typeface="Wingdings 3" charset="2"/>
              <a:buChar char=""/>
            </a:pP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Literacia emergente</a:t>
            </a:r>
            <a:r>
              <a:rPr lang="pt-PT" sz="2100" b="1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motivação funcionalidade</a:t>
            </a: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2100" b="1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concetualizações </a:t>
            </a: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 escrita</a:t>
            </a:r>
          </a:p>
          <a:p>
            <a:pPr marL="342900" lvl="0" indent="-342900">
              <a:buClr>
                <a:srgbClr val="1E5155">
                  <a:lumMod val="40000"/>
                  <a:lumOff val="60000"/>
                </a:srgbClr>
              </a:buClr>
              <a:buFont typeface="Wingdings 3" charset="2"/>
              <a:buChar char=""/>
            </a:pP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Envolvimento das</a:t>
            </a:r>
            <a:r>
              <a:rPr lang="pt-PT" sz="2100" i="1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AAAF</a:t>
            </a: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dos assistentes operacionais</a:t>
            </a:r>
          </a:p>
          <a:p>
            <a:pPr marL="342900" lvl="0" indent="-342900">
              <a:buClr>
                <a:srgbClr val="1E5155">
                  <a:lumMod val="40000"/>
                  <a:lumOff val="60000"/>
                </a:srgbClr>
              </a:buClr>
              <a:buFont typeface="Wingdings 3" charset="2"/>
              <a:buChar char=""/>
            </a:pPr>
            <a:r>
              <a:rPr lang="pt-PT" sz="2100" cap="none" dirty="0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comunidade: voluntariado e </a:t>
            </a:r>
            <a:r>
              <a:rPr lang="pt-PT" sz="2100" cap="none" dirty="0" err="1">
                <a:solidFill>
                  <a:srgbClr val="9E5E9B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intergeracionalidade</a:t>
            </a:r>
            <a:endParaRPr lang="pt-PT" sz="2100" cap="none" dirty="0">
              <a:solidFill>
                <a:srgbClr val="9E5E9B">
                  <a:lumMod val="60000"/>
                  <a:lumOff val="40000"/>
                </a:srgbClr>
              </a:solidFill>
            </a:endParaRP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70078" y="5068933"/>
            <a:ext cx="1725318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18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6284"/>
          </a:xfrm>
        </p:spPr>
        <p:txBody>
          <a:bodyPr/>
          <a:lstStyle/>
          <a:p>
            <a:r>
              <a:rPr lang="pt-PT" sz="2800" dirty="0">
                <a:solidFill>
                  <a:srgbClr val="EBEBEB"/>
                </a:solidFill>
              </a:rPr>
              <a:t>O 1º ciclo do EB – aprendizagens para toda a vida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10887" y="1205417"/>
            <a:ext cx="3386578" cy="3544607"/>
          </a:xfrm>
        </p:spPr>
        <p:txBody>
          <a:bodyPr/>
          <a:lstStyle/>
          <a:p>
            <a:r>
              <a:rPr lang="pt-PT" sz="1600" b="1" u="sng" dirty="0" smtClean="0"/>
              <a:t>Os resultados: </a:t>
            </a:r>
          </a:p>
          <a:p>
            <a:r>
              <a:rPr lang="pt-PT" sz="1400" dirty="0" smtClean="0"/>
              <a:t>Baixos níveis de competências .</a:t>
            </a:r>
          </a:p>
          <a:p>
            <a:r>
              <a:rPr lang="pt-PT" sz="1400" dirty="0" smtClean="0"/>
              <a:t>Baixos níveis de literacia.</a:t>
            </a:r>
          </a:p>
          <a:p>
            <a:r>
              <a:rPr lang="pt-PT" sz="1400" dirty="0" smtClean="0"/>
              <a:t>(i)Literacia e (in)</a:t>
            </a:r>
            <a:r>
              <a:rPr lang="pt-PT" sz="1400" dirty="0" err="1" smtClean="0"/>
              <a:t>ssucesso</a:t>
            </a:r>
            <a:r>
              <a:rPr lang="pt-PT" sz="1400" dirty="0" smtClean="0"/>
              <a:t>.</a:t>
            </a:r>
          </a:p>
          <a:p>
            <a:r>
              <a:rPr lang="pt-PT" sz="1400" dirty="0" smtClean="0"/>
              <a:t>Apenas 30% têm valores na ordem dos 80% a português  </a:t>
            </a:r>
            <a:r>
              <a:rPr lang="pt-PT" sz="1400" dirty="0" smtClean="0">
                <a:sym typeface="Wingdings" panose="05000000000000000000" pitchFamily="2" charset="2"/>
              </a:rPr>
              <a:t> marcante no sucesso .</a:t>
            </a:r>
          </a:p>
          <a:p>
            <a:endParaRPr lang="pt-PT" sz="1400" dirty="0">
              <a:sym typeface="Wingdings" panose="05000000000000000000" pitchFamily="2" charset="2"/>
            </a:endParaRPr>
          </a:p>
          <a:p>
            <a:endParaRPr lang="pt-PT" sz="1400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15"/>
          </p:nvPr>
        </p:nvSpPr>
        <p:spPr>
          <a:xfrm>
            <a:off x="652463" y="2961686"/>
            <a:ext cx="2927350" cy="2913132"/>
          </a:xfrm>
        </p:spPr>
        <p:txBody>
          <a:bodyPr>
            <a:normAutofit fontScale="85000" lnSpcReduction="20000"/>
          </a:bodyPr>
          <a:lstStyle/>
          <a:p>
            <a:endParaRPr lang="pt-PT" dirty="0" smtClean="0"/>
          </a:p>
          <a:p>
            <a:endParaRPr lang="pt-PT" dirty="0"/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dirty="0" smtClean="0">
              <a:solidFill>
                <a:prstClr val="white"/>
              </a:solidFill>
              <a:sym typeface="Wingdings" panose="05000000000000000000" pitchFamily="2" charset="2"/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dirty="0" smtClean="0">
              <a:solidFill>
                <a:prstClr val="white"/>
              </a:solidFill>
              <a:sym typeface="Wingdings" panose="05000000000000000000" pitchFamily="2" charset="2"/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dirty="0" smtClean="0">
                <a:solidFill>
                  <a:prstClr val="white"/>
                </a:solidFill>
                <a:sym typeface="Wingdings" panose="05000000000000000000" pitchFamily="2" charset="2"/>
              </a:rPr>
              <a:t>França: 40% não leem, leem mal, leem com dificuldade, não entendem o que leem.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dirty="0">
              <a:solidFill>
                <a:prstClr val="white"/>
              </a:solidFill>
              <a:sym typeface="Wingdings" panose="05000000000000000000" pitchFamily="2" charset="2"/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dirty="0" smtClean="0">
                <a:solidFill>
                  <a:prstClr val="white"/>
                </a:solidFill>
                <a:sym typeface="Wingdings" panose="05000000000000000000" pitchFamily="2" charset="2"/>
              </a:rPr>
              <a:t> </a:t>
            </a:r>
            <a:r>
              <a:rPr lang="pt-PT" dirty="0">
                <a:solidFill>
                  <a:prstClr val="white"/>
                </a:solidFill>
                <a:sym typeface="Wingdings" panose="05000000000000000000" pitchFamily="2" charset="2"/>
              </a:rPr>
              <a:t>Conseguir elevar as  competências e literacia 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dirty="0">
              <a:solidFill>
                <a:prstClr val="white"/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dirty="0" err="1">
                <a:solidFill>
                  <a:prstClr val="white"/>
                </a:solidFill>
              </a:rPr>
              <a:t>Don’t</a:t>
            </a:r>
            <a:r>
              <a:rPr lang="pt-PT" dirty="0">
                <a:solidFill>
                  <a:prstClr val="white"/>
                </a:solidFill>
              </a:rPr>
              <a:t>  </a:t>
            </a:r>
            <a:r>
              <a:rPr lang="pt-PT" dirty="0" err="1">
                <a:solidFill>
                  <a:prstClr val="white"/>
                </a:solidFill>
              </a:rPr>
              <a:t>left</a:t>
            </a:r>
            <a:r>
              <a:rPr lang="pt-PT" dirty="0">
                <a:solidFill>
                  <a:prstClr val="white"/>
                </a:solidFill>
              </a:rPr>
              <a:t> </a:t>
            </a:r>
            <a:r>
              <a:rPr lang="pt-PT" dirty="0" err="1">
                <a:solidFill>
                  <a:prstClr val="white"/>
                </a:solidFill>
              </a:rPr>
              <a:t>child</a:t>
            </a:r>
            <a:r>
              <a:rPr lang="pt-PT" dirty="0">
                <a:solidFill>
                  <a:prstClr val="white"/>
                </a:solidFill>
              </a:rPr>
              <a:t> </a:t>
            </a:r>
            <a:r>
              <a:rPr lang="pt-PT" dirty="0" err="1">
                <a:solidFill>
                  <a:prstClr val="white"/>
                </a:solidFill>
              </a:rPr>
              <a:t>behind</a:t>
            </a:r>
            <a:r>
              <a:rPr lang="pt-PT" dirty="0">
                <a:solidFill>
                  <a:prstClr val="white"/>
                </a:solidFill>
              </a:rPr>
              <a:t> </a:t>
            </a:r>
            <a:r>
              <a:rPr lang="pt-PT" dirty="0" err="1" smtClean="0">
                <a:solidFill>
                  <a:prstClr val="white"/>
                </a:solidFill>
              </a:rPr>
              <a:t>Act</a:t>
            </a:r>
            <a:r>
              <a:rPr lang="pt-PT" dirty="0" smtClean="0">
                <a:solidFill>
                  <a:prstClr val="white"/>
                </a:solidFill>
              </a:rPr>
              <a:t> (EUA) </a:t>
            </a:r>
            <a:endParaRPr lang="pt-PT" dirty="0">
              <a:solidFill>
                <a:prstClr val="white"/>
              </a:solidFill>
            </a:endParaRP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402067" y="1051964"/>
            <a:ext cx="2407280" cy="2209125"/>
          </a:xfrm>
        </p:spPr>
        <p:txBody>
          <a:bodyPr/>
          <a:lstStyle/>
          <a:p>
            <a:r>
              <a:rPr lang="pt-PT" sz="2000" dirty="0" smtClean="0"/>
              <a:t>Pedagogias ativas e significativas </a:t>
            </a:r>
          </a:p>
          <a:p>
            <a:r>
              <a:rPr lang="pt-PT" sz="2000" dirty="0" smtClean="0"/>
              <a:t>(MEM)</a:t>
            </a:r>
            <a:endParaRPr lang="pt-PT" sz="2000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half" idx="16"/>
          </p:nvPr>
        </p:nvSpPr>
        <p:spPr>
          <a:xfrm>
            <a:off x="4391514" y="3325827"/>
            <a:ext cx="2417833" cy="2623014"/>
          </a:xfrm>
        </p:spPr>
        <p:txBody>
          <a:bodyPr>
            <a:normAutofit fontScale="92500"/>
          </a:bodyPr>
          <a:lstStyle/>
          <a:p>
            <a:endParaRPr lang="pt-PT" dirty="0" smtClean="0"/>
          </a:p>
          <a:p>
            <a:r>
              <a:rPr lang="pt-PT" sz="2400" dirty="0" smtClean="0"/>
              <a:t>RECURSOS PNEP</a:t>
            </a:r>
          </a:p>
          <a:p>
            <a:r>
              <a:rPr lang="pt-PT" dirty="0" smtClean="0"/>
              <a:t>(Programa Nacional de Ensino do Português)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Formadores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Metodologias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PT" dirty="0" smtClean="0">
                <a:sym typeface="Wingdings" panose="05000000000000000000" pitchFamily="2" charset="2"/>
              </a:rPr>
              <a:t>Materiais de apoio (brochuras)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3"/>
          </p:nvPr>
        </p:nvSpPr>
        <p:spPr>
          <a:xfrm>
            <a:off x="7621048" y="2275315"/>
            <a:ext cx="2682198" cy="1050512"/>
          </a:xfrm>
        </p:spPr>
        <p:txBody>
          <a:bodyPr/>
          <a:lstStyle/>
          <a:p>
            <a:r>
              <a:rPr lang="pt-PT" sz="1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APRENDIZAGENS EM CONTEXTOS DE LAZER 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2000" dirty="0">
                <a:solidFill>
                  <a:schemeClr val="tx1">
                    <a:lumMod val="75000"/>
                  </a:schemeClr>
                </a:solidFill>
              </a:rPr>
              <a:t>práticas significativas</a:t>
            </a:r>
          </a:p>
          <a:p>
            <a:endParaRPr lang="pt-PT" sz="2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sz="half" idx="17"/>
          </p:nvPr>
        </p:nvSpPr>
        <p:spPr>
          <a:xfrm>
            <a:off x="7335769" y="3948544"/>
            <a:ext cx="3155894" cy="2525083"/>
          </a:xfrm>
        </p:spPr>
        <p:txBody>
          <a:bodyPr>
            <a:normAutofit fontScale="25000" lnSpcReduction="20000"/>
          </a:bodyPr>
          <a:lstStyle/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sz="2900" dirty="0" smtClean="0">
              <a:solidFill>
                <a:srgbClr val="B01513">
                  <a:lumMod val="60000"/>
                  <a:lumOff val="40000"/>
                </a:srgbClr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64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As </a:t>
            </a:r>
            <a:r>
              <a:rPr lang="pt-PT" sz="6400" dirty="0">
                <a:solidFill>
                  <a:srgbClr val="B01513">
                    <a:lumMod val="60000"/>
                    <a:lumOff val="40000"/>
                  </a:srgbClr>
                </a:solidFill>
              </a:rPr>
              <a:t>Bibliotecas </a:t>
            </a:r>
            <a:r>
              <a:rPr lang="pt-PT" sz="64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escolares </a:t>
            </a:r>
            <a:r>
              <a:rPr lang="pt-PT" sz="6400" dirty="0">
                <a:solidFill>
                  <a:srgbClr val="B01513">
                    <a:lumMod val="60000"/>
                    <a:lumOff val="40000"/>
                  </a:srgbClr>
                </a:solidFill>
              </a:rPr>
              <a:t>e </a:t>
            </a:r>
            <a:r>
              <a:rPr lang="pt-PT" sz="64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municipais.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64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Os tempos livres. (AEC, ATL)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64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Os projetos locais com envolvente da literacia.</a:t>
            </a: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sz="64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sz="33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sz="33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endParaRPr lang="pt-PT" sz="33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lvl="0">
              <a:buClr>
                <a:srgbClr val="1E5155">
                  <a:lumMod val="40000"/>
                  <a:lumOff val="60000"/>
                </a:srgbClr>
              </a:buClr>
            </a:pPr>
            <a:r>
              <a:rPr lang="pt-PT" sz="2000" dirty="0" smtClean="0">
                <a:solidFill>
                  <a:srgbClr val="B01513">
                    <a:lumMod val="60000"/>
                    <a:lumOff val="40000"/>
                  </a:srgbClr>
                </a:solidFill>
              </a:rPr>
              <a:t> </a:t>
            </a:r>
            <a:endParaRPr lang="pt-PT" sz="2000" dirty="0">
              <a:solidFill>
                <a:srgbClr val="B0151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39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ão">
  <a:themeElements>
    <a:clrScheme name="Ião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ão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ão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1564</TotalTime>
  <Words>854</Words>
  <Application>Microsoft Office PowerPoint</Application>
  <PresentationFormat>Personalizados</PresentationFormat>
  <Paragraphs>255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16" baseType="lpstr">
      <vt:lpstr>Ião</vt:lpstr>
      <vt:lpstr>   Para a Construção de um Plano Educativo de prevenção e redução do insucesso escolar nos primeiros anos de escolaridade  Territórios educativos O envolvimento de todos para o sucesso de cada um!  [Quadros concetuais e exemplos de boas práticas] </vt:lpstr>
      <vt:lpstr>Diapositivo 2</vt:lpstr>
      <vt:lpstr>Contexto macro: A Educação na sociedade do conhecimento estratégia de Lisboa 2000  economia conhecimento:    produtividade;    conhecimento  mercadoria exclusão pela (não) educação               </vt:lpstr>
      <vt:lpstr>  2  GRANDES PROBLEMAS A  RESOLVER NA SOCIEDADE DO CONHECIMENTO                    Baixas qualificações escolares da população adulta.                    Baixos níveis educativos dos nossos alunos  </vt:lpstr>
      <vt:lpstr>2  GRANDES PROBLEMAS A  RESOLVER NA SOCIEDADE DO CONHECIMENTO  Baixas qualificações escolares da população adulta.  Baixos níveis educativos dos nossos alunos   </vt:lpstr>
      <vt:lpstr> Como responder a esta complexidade?</vt:lpstr>
      <vt:lpstr> Prevenção Os “menos de 6 anos”</vt:lpstr>
      <vt:lpstr>     1. A literacia emergente                                   (Emilia Ferreiro, Ana Teberosky, Margarida                                             Alves Martins, Lurdes Mata) Como a literacia familiar “prepara” as crianças para a aprendizagem da leitura videograma “Psicologia da aprendizagem da leitura e da escrita”</vt:lpstr>
      <vt:lpstr>O 1º ciclo do EB – aprendizagens para toda a vida</vt:lpstr>
      <vt:lpstr>Dos modelos comuns das aprendizagens básicas aos interesses dos destinatários    quais os interesses atuais dos nossos destinatários?  como interagir com eles      para os motivar?        para os envolver ativamente nas aprendizagens?           Para os utilizar como material de aprendizagem?  </vt:lpstr>
      <vt:lpstr>Novas alternativas;     novas dinâmicas;       novas aprendizagens        maior ligação com a vida </vt:lpstr>
      <vt:lpstr>Todos podem [devem!] aprender !      Adequar as aprendizagens às características dos destinatários                                                           às motivações dos destinatários,  tornar as diferenças em potencialidades  </vt:lpstr>
      <vt:lpstr>Envolvimento da comunidade   Para educar uma criança é preciso uma aldeia            </vt:lpstr>
      <vt:lpstr>Envolvimento parental no processo educativo dos filhos </vt:lpstr>
      <vt:lpstr>Diapositivo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Territórios educativos O envolvimento de todos para o sucesso de cada um!  Quadros concetuais e exemplos de boas práticas</dc:title>
  <dc:creator>Lucília Salgado</dc:creator>
  <cp:lastModifiedBy>lucilia</cp:lastModifiedBy>
  <cp:revision>71</cp:revision>
  <dcterms:created xsi:type="dcterms:W3CDTF">2015-06-18T14:29:22Z</dcterms:created>
  <dcterms:modified xsi:type="dcterms:W3CDTF">2018-10-03T09:37:59Z</dcterms:modified>
</cp:coreProperties>
</file>