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78" r:id="rId3"/>
    <p:sldId id="258" r:id="rId4"/>
    <p:sldId id="260" r:id="rId5"/>
    <p:sldId id="261" r:id="rId6"/>
    <p:sldId id="263" r:id="rId7"/>
    <p:sldId id="262" r:id="rId8"/>
    <p:sldId id="257" r:id="rId9"/>
    <p:sldId id="264" r:id="rId10"/>
    <p:sldId id="265" r:id="rId11"/>
    <p:sldId id="266" r:id="rId12"/>
    <p:sldId id="268" r:id="rId13"/>
    <p:sldId id="269" r:id="rId14"/>
    <p:sldId id="270" r:id="rId15"/>
    <p:sldId id="271" r:id="rId16"/>
    <p:sldId id="273" r:id="rId17"/>
    <p:sldId id="274" r:id="rId18"/>
    <p:sldId id="272" r:id="rId19"/>
    <p:sldId id="275" r:id="rId20"/>
    <p:sldId id="279" r:id="rId21"/>
    <p:sldId id="276" r:id="rId22"/>
    <p:sldId id="280" r:id="rId23"/>
    <p:sldId id="277" r:id="rId24"/>
    <p:sldId id="267" r:id="rId25"/>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69" d="100"/>
          <a:sy n="69" d="100"/>
        </p:scale>
        <p:origin x="-133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PT" dirty="0"/>
          </a:p>
        </p:txBody>
      </p:sp>
      <p:sp>
        <p:nvSpPr>
          <p:cNvPr id="3" name="Marcador de Posição d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17490A-20B6-47EF-A324-D2232C3317BC}" type="datetimeFigureOut">
              <a:rPr lang="pt-PT" smtClean="0"/>
              <a:pPr/>
              <a:t>01-10-2018</a:t>
            </a:fld>
            <a:endParaRPr lang="pt-PT" dirty="0"/>
          </a:p>
        </p:txBody>
      </p:sp>
      <p:sp>
        <p:nvSpPr>
          <p:cNvPr id="4" name="Marcador de Posição da Imagem do Diapositivo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PT" dirty="0"/>
          </a:p>
        </p:txBody>
      </p:sp>
      <p:sp>
        <p:nvSpPr>
          <p:cNvPr id="5" name="Marcador de Posição de Nota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6" name="Marcador de Posição do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PT" dirty="0"/>
          </a:p>
        </p:txBody>
      </p:sp>
      <p:sp>
        <p:nvSpPr>
          <p:cNvPr id="7" name="Marcador de Posição do Número do Diapositivo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F8B969-AF48-4C2A-A8BF-DB5CCD5E73E3}" type="slidenum">
              <a:rPr lang="pt-PT" smtClean="0"/>
              <a:pPr/>
              <a:t>‹nº›</a:t>
            </a:fld>
            <a:endParaRPr lang="pt-PT"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dirty="0"/>
          </a:p>
        </p:txBody>
      </p:sp>
      <p:sp>
        <p:nvSpPr>
          <p:cNvPr id="4" name="Marcador de Posição do Número do Diapositivo 3"/>
          <p:cNvSpPr>
            <a:spLocks noGrp="1"/>
          </p:cNvSpPr>
          <p:nvPr>
            <p:ph type="sldNum" sz="quarter" idx="10"/>
          </p:nvPr>
        </p:nvSpPr>
        <p:spPr/>
        <p:txBody>
          <a:bodyPr/>
          <a:lstStyle/>
          <a:p>
            <a:fld id="{89F8B969-AF48-4C2A-A8BF-DB5CCD5E73E3}" type="slidenum">
              <a:rPr lang="pt-PT" smtClean="0"/>
              <a:pPr/>
              <a:t>3</a:t>
            </a:fld>
            <a:endParaRPr lang="pt-P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dirty="0"/>
          </a:p>
        </p:txBody>
      </p:sp>
      <p:sp>
        <p:nvSpPr>
          <p:cNvPr id="4" name="Marcador de Posição do Número do Diapositivo 3"/>
          <p:cNvSpPr>
            <a:spLocks noGrp="1"/>
          </p:cNvSpPr>
          <p:nvPr>
            <p:ph type="sldNum" sz="quarter" idx="10"/>
          </p:nvPr>
        </p:nvSpPr>
        <p:spPr/>
        <p:txBody>
          <a:bodyPr/>
          <a:lstStyle/>
          <a:p>
            <a:fld id="{89F8B969-AF48-4C2A-A8BF-DB5CCD5E73E3}" type="slidenum">
              <a:rPr lang="pt-PT" smtClean="0"/>
              <a:pPr/>
              <a:t>15</a:t>
            </a:fld>
            <a:endParaRPr lang="pt-P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p>
            <a:fld id="{07AC8FD3-52D8-4917-A532-B2E6A22C179A}" type="datetimeFigureOut">
              <a:rPr lang="pt-PT" smtClean="0"/>
              <a:pPr/>
              <a:t>01-10-2018</a:t>
            </a:fld>
            <a:endParaRPr lang="pt-PT" dirty="0"/>
          </a:p>
        </p:txBody>
      </p:sp>
      <p:sp>
        <p:nvSpPr>
          <p:cNvPr id="5" name="Marcador de Posição do Rodapé 4"/>
          <p:cNvSpPr>
            <a:spLocks noGrp="1"/>
          </p:cNvSpPr>
          <p:nvPr>
            <p:ph type="ftr" sz="quarter" idx="11"/>
          </p:nvPr>
        </p:nvSpPr>
        <p:spPr/>
        <p:txBody>
          <a:bodyPr/>
          <a:lstStyle/>
          <a:p>
            <a:endParaRPr lang="pt-PT" dirty="0"/>
          </a:p>
        </p:txBody>
      </p:sp>
      <p:sp>
        <p:nvSpPr>
          <p:cNvPr id="6" name="Marcador de Posição do Número do Diapositivo 5"/>
          <p:cNvSpPr>
            <a:spLocks noGrp="1"/>
          </p:cNvSpPr>
          <p:nvPr>
            <p:ph type="sldNum" sz="quarter" idx="12"/>
          </p:nvPr>
        </p:nvSpPr>
        <p:spPr/>
        <p:txBody>
          <a:bodyPr/>
          <a:lstStyle/>
          <a:p>
            <a:fld id="{BF364764-BD43-4A41-85C5-6ED4B9CE3A91}" type="slidenum">
              <a:rPr lang="pt-PT" smtClean="0"/>
              <a:pPr/>
              <a:t>‹nº›</a:t>
            </a:fld>
            <a:endParaRPr lang="pt-PT"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07AC8FD3-52D8-4917-A532-B2E6A22C179A}" type="datetimeFigureOut">
              <a:rPr lang="pt-PT" smtClean="0"/>
              <a:pPr/>
              <a:t>01-10-2018</a:t>
            </a:fld>
            <a:endParaRPr lang="pt-PT" dirty="0"/>
          </a:p>
        </p:txBody>
      </p:sp>
      <p:sp>
        <p:nvSpPr>
          <p:cNvPr id="5" name="Marcador de Posição do Rodapé 4"/>
          <p:cNvSpPr>
            <a:spLocks noGrp="1"/>
          </p:cNvSpPr>
          <p:nvPr>
            <p:ph type="ftr" sz="quarter" idx="11"/>
          </p:nvPr>
        </p:nvSpPr>
        <p:spPr/>
        <p:txBody>
          <a:bodyPr/>
          <a:lstStyle/>
          <a:p>
            <a:endParaRPr lang="pt-PT" dirty="0"/>
          </a:p>
        </p:txBody>
      </p:sp>
      <p:sp>
        <p:nvSpPr>
          <p:cNvPr id="6" name="Marcador de Posição do Número do Diapositivo 5"/>
          <p:cNvSpPr>
            <a:spLocks noGrp="1"/>
          </p:cNvSpPr>
          <p:nvPr>
            <p:ph type="sldNum" sz="quarter" idx="12"/>
          </p:nvPr>
        </p:nvSpPr>
        <p:spPr/>
        <p:txBody>
          <a:bodyPr/>
          <a:lstStyle/>
          <a:p>
            <a:fld id="{BF364764-BD43-4A41-85C5-6ED4B9CE3A91}" type="slidenum">
              <a:rPr lang="pt-PT" smtClean="0"/>
              <a:pPr/>
              <a:t>‹nº›</a:t>
            </a:fld>
            <a:endParaRPr lang="pt-PT"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07AC8FD3-52D8-4917-A532-B2E6A22C179A}" type="datetimeFigureOut">
              <a:rPr lang="pt-PT" smtClean="0"/>
              <a:pPr/>
              <a:t>01-10-2018</a:t>
            </a:fld>
            <a:endParaRPr lang="pt-PT" dirty="0"/>
          </a:p>
        </p:txBody>
      </p:sp>
      <p:sp>
        <p:nvSpPr>
          <p:cNvPr id="5" name="Marcador de Posição do Rodapé 4"/>
          <p:cNvSpPr>
            <a:spLocks noGrp="1"/>
          </p:cNvSpPr>
          <p:nvPr>
            <p:ph type="ftr" sz="quarter" idx="11"/>
          </p:nvPr>
        </p:nvSpPr>
        <p:spPr/>
        <p:txBody>
          <a:bodyPr/>
          <a:lstStyle/>
          <a:p>
            <a:endParaRPr lang="pt-PT" dirty="0"/>
          </a:p>
        </p:txBody>
      </p:sp>
      <p:sp>
        <p:nvSpPr>
          <p:cNvPr id="6" name="Marcador de Posição do Número do Diapositivo 5"/>
          <p:cNvSpPr>
            <a:spLocks noGrp="1"/>
          </p:cNvSpPr>
          <p:nvPr>
            <p:ph type="sldNum" sz="quarter" idx="12"/>
          </p:nvPr>
        </p:nvSpPr>
        <p:spPr/>
        <p:txBody>
          <a:bodyPr/>
          <a:lstStyle/>
          <a:p>
            <a:fld id="{BF364764-BD43-4A41-85C5-6ED4B9CE3A91}" type="slidenum">
              <a:rPr lang="pt-PT" smtClean="0"/>
              <a:pPr/>
              <a:t>‹nº›</a:t>
            </a:fld>
            <a:endParaRPr lang="pt-PT"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07AC8FD3-52D8-4917-A532-B2E6A22C179A}" type="datetimeFigureOut">
              <a:rPr lang="pt-PT" smtClean="0"/>
              <a:pPr/>
              <a:t>01-10-2018</a:t>
            </a:fld>
            <a:endParaRPr lang="pt-PT" dirty="0"/>
          </a:p>
        </p:txBody>
      </p:sp>
      <p:sp>
        <p:nvSpPr>
          <p:cNvPr id="5" name="Marcador de Posição do Rodapé 4"/>
          <p:cNvSpPr>
            <a:spLocks noGrp="1"/>
          </p:cNvSpPr>
          <p:nvPr>
            <p:ph type="ftr" sz="quarter" idx="11"/>
          </p:nvPr>
        </p:nvSpPr>
        <p:spPr/>
        <p:txBody>
          <a:bodyPr/>
          <a:lstStyle/>
          <a:p>
            <a:endParaRPr lang="pt-PT" dirty="0"/>
          </a:p>
        </p:txBody>
      </p:sp>
      <p:sp>
        <p:nvSpPr>
          <p:cNvPr id="6" name="Marcador de Posição do Número do Diapositivo 5"/>
          <p:cNvSpPr>
            <a:spLocks noGrp="1"/>
          </p:cNvSpPr>
          <p:nvPr>
            <p:ph type="sldNum" sz="quarter" idx="12"/>
          </p:nvPr>
        </p:nvSpPr>
        <p:spPr/>
        <p:txBody>
          <a:bodyPr/>
          <a:lstStyle/>
          <a:p>
            <a:fld id="{BF364764-BD43-4A41-85C5-6ED4B9CE3A91}" type="slidenum">
              <a:rPr lang="pt-PT" smtClean="0"/>
              <a:pPr/>
              <a:t>‹nº›</a:t>
            </a:fld>
            <a:endParaRPr lang="pt-PT"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p>
            <a:fld id="{07AC8FD3-52D8-4917-A532-B2E6A22C179A}" type="datetimeFigureOut">
              <a:rPr lang="pt-PT" smtClean="0"/>
              <a:pPr/>
              <a:t>01-10-2018</a:t>
            </a:fld>
            <a:endParaRPr lang="pt-PT" dirty="0"/>
          </a:p>
        </p:txBody>
      </p:sp>
      <p:sp>
        <p:nvSpPr>
          <p:cNvPr id="5" name="Marcador de Posição do Rodapé 4"/>
          <p:cNvSpPr>
            <a:spLocks noGrp="1"/>
          </p:cNvSpPr>
          <p:nvPr>
            <p:ph type="ftr" sz="quarter" idx="11"/>
          </p:nvPr>
        </p:nvSpPr>
        <p:spPr/>
        <p:txBody>
          <a:bodyPr/>
          <a:lstStyle/>
          <a:p>
            <a:endParaRPr lang="pt-PT" dirty="0"/>
          </a:p>
        </p:txBody>
      </p:sp>
      <p:sp>
        <p:nvSpPr>
          <p:cNvPr id="6" name="Marcador de Posição do Número do Diapositivo 5"/>
          <p:cNvSpPr>
            <a:spLocks noGrp="1"/>
          </p:cNvSpPr>
          <p:nvPr>
            <p:ph type="sldNum" sz="quarter" idx="12"/>
          </p:nvPr>
        </p:nvSpPr>
        <p:spPr/>
        <p:txBody>
          <a:bodyPr/>
          <a:lstStyle/>
          <a:p>
            <a:fld id="{BF364764-BD43-4A41-85C5-6ED4B9CE3A91}" type="slidenum">
              <a:rPr lang="pt-PT" smtClean="0"/>
              <a:pPr/>
              <a:t>‹nº›</a:t>
            </a:fld>
            <a:endParaRPr lang="pt-PT"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4"/>
          <p:cNvSpPr>
            <a:spLocks noGrp="1"/>
          </p:cNvSpPr>
          <p:nvPr>
            <p:ph type="dt" sz="half" idx="10"/>
          </p:nvPr>
        </p:nvSpPr>
        <p:spPr/>
        <p:txBody>
          <a:bodyPr/>
          <a:lstStyle/>
          <a:p>
            <a:fld id="{07AC8FD3-52D8-4917-A532-B2E6A22C179A}" type="datetimeFigureOut">
              <a:rPr lang="pt-PT" smtClean="0"/>
              <a:pPr/>
              <a:t>01-10-2018</a:t>
            </a:fld>
            <a:endParaRPr lang="pt-PT" dirty="0"/>
          </a:p>
        </p:txBody>
      </p:sp>
      <p:sp>
        <p:nvSpPr>
          <p:cNvPr id="6" name="Marcador de Posição do Rodapé 5"/>
          <p:cNvSpPr>
            <a:spLocks noGrp="1"/>
          </p:cNvSpPr>
          <p:nvPr>
            <p:ph type="ftr" sz="quarter" idx="11"/>
          </p:nvPr>
        </p:nvSpPr>
        <p:spPr/>
        <p:txBody>
          <a:bodyPr/>
          <a:lstStyle/>
          <a:p>
            <a:endParaRPr lang="pt-PT" dirty="0"/>
          </a:p>
        </p:txBody>
      </p:sp>
      <p:sp>
        <p:nvSpPr>
          <p:cNvPr id="7" name="Marcador de Posição do Número do Diapositivo 6"/>
          <p:cNvSpPr>
            <a:spLocks noGrp="1"/>
          </p:cNvSpPr>
          <p:nvPr>
            <p:ph type="sldNum" sz="quarter" idx="12"/>
          </p:nvPr>
        </p:nvSpPr>
        <p:spPr/>
        <p:txBody>
          <a:bodyPr/>
          <a:lstStyle/>
          <a:p>
            <a:fld id="{BF364764-BD43-4A41-85C5-6ED4B9CE3A91}" type="slidenum">
              <a:rPr lang="pt-PT" smtClean="0"/>
              <a:pPr/>
              <a:t>‹nº›</a:t>
            </a:fld>
            <a:endParaRPr lang="pt-PT"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6"/>
          <p:cNvSpPr>
            <a:spLocks noGrp="1"/>
          </p:cNvSpPr>
          <p:nvPr>
            <p:ph type="dt" sz="half" idx="10"/>
          </p:nvPr>
        </p:nvSpPr>
        <p:spPr/>
        <p:txBody>
          <a:bodyPr/>
          <a:lstStyle/>
          <a:p>
            <a:fld id="{07AC8FD3-52D8-4917-A532-B2E6A22C179A}" type="datetimeFigureOut">
              <a:rPr lang="pt-PT" smtClean="0"/>
              <a:pPr/>
              <a:t>01-10-2018</a:t>
            </a:fld>
            <a:endParaRPr lang="pt-PT" dirty="0"/>
          </a:p>
        </p:txBody>
      </p:sp>
      <p:sp>
        <p:nvSpPr>
          <p:cNvPr id="8" name="Marcador de Posição do Rodapé 7"/>
          <p:cNvSpPr>
            <a:spLocks noGrp="1"/>
          </p:cNvSpPr>
          <p:nvPr>
            <p:ph type="ftr" sz="quarter" idx="11"/>
          </p:nvPr>
        </p:nvSpPr>
        <p:spPr/>
        <p:txBody>
          <a:bodyPr/>
          <a:lstStyle/>
          <a:p>
            <a:endParaRPr lang="pt-PT" dirty="0"/>
          </a:p>
        </p:txBody>
      </p:sp>
      <p:sp>
        <p:nvSpPr>
          <p:cNvPr id="9" name="Marcador de Posição do Número do Diapositivo 8"/>
          <p:cNvSpPr>
            <a:spLocks noGrp="1"/>
          </p:cNvSpPr>
          <p:nvPr>
            <p:ph type="sldNum" sz="quarter" idx="12"/>
          </p:nvPr>
        </p:nvSpPr>
        <p:spPr/>
        <p:txBody>
          <a:bodyPr/>
          <a:lstStyle/>
          <a:p>
            <a:fld id="{BF364764-BD43-4A41-85C5-6ED4B9CE3A91}" type="slidenum">
              <a:rPr lang="pt-PT" smtClean="0"/>
              <a:pPr/>
              <a:t>‹nº›</a:t>
            </a:fld>
            <a:endParaRPr lang="pt-PT"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2"/>
          <p:cNvSpPr>
            <a:spLocks noGrp="1"/>
          </p:cNvSpPr>
          <p:nvPr>
            <p:ph type="dt" sz="half" idx="10"/>
          </p:nvPr>
        </p:nvSpPr>
        <p:spPr/>
        <p:txBody>
          <a:bodyPr/>
          <a:lstStyle/>
          <a:p>
            <a:fld id="{07AC8FD3-52D8-4917-A532-B2E6A22C179A}" type="datetimeFigureOut">
              <a:rPr lang="pt-PT" smtClean="0"/>
              <a:pPr/>
              <a:t>01-10-2018</a:t>
            </a:fld>
            <a:endParaRPr lang="pt-PT" dirty="0"/>
          </a:p>
        </p:txBody>
      </p:sp>
      <p:sp>
        <p:nvSpPr>
          <p:cNvPr id="4" name="Marcador de Posição do Rodapé 3"/>
          <p:cNvSpPr>
            <a:spLocks noGrp="1"/>
          </p:cNvSpPr>
          <p:nvPr>
            <p:ph type="ftr" sz="quarter" idx="11"/>
          </p:nvPr>
        </p:nvSpPr>
        <p:spPr/>
        <p:txBody>
          <a:bodyPr/>
          <a:lstStyle/>
          <a:p>
            <a:endParaRPr lang="pt-PT" dirty="0"/>
          </a:p>
        </p:txBody>
      </p:sp>
      <p:sp>
        <p:nvSpPr>
          <p:cNvPr id="5" name="Marcador de Posição do Número do Diapositivo 4"/>
          <p:cNvSpPr>
            <a:spLocks noGrp="1"/>
          </p:cNvSpPr>
          <p:nvPr>
            <p:ph type="sldNum" sz="quarter" idx="12"/>
          </p:nvPr>
        </p:nvSpPr>
        <p:spPr/>
        <p:txBody>
          <a:bodyPr/>
          <a:lstStyle/>
          <a:p>
            <a:fld id="{BF364764-BD43-4A41-85C5-6ED4B9CE3A91}" type="slidenum">
              <a:rPr lang="pt-PT" smtClean="0"/>
              <a:pPr/>
              <a:t>‹nº›</a:t>
            </a:fld>
            <a:endParaRPr lang="pt-PT"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07AC8FD3-52D8-4917-A532-B2E6A22C179A}" type="datetimeFigureOut">
              <a:rPr lang="pt-PT" smtClean="0"/>
              <a:pPr/>
              <a:t>01-10-2018</a:t>
            </a:fld>
            <a:endParaRPr lang="pt-PT" dirty="0"/>
          </a:p>
        </p:txBody>
      </p:sp>
      <p:sp>
        <p:nvSpPr>
          <p:cNvPr id="3" name="Marcador de Posição do Rodapé 2"/>
          <p:cNvSpPr>
            <a:spLocks noGrp="1"/>
          </p:cNvSpPr>
          <p:nvPr>
            <p:ph type="ftr" sz="quarter" idx="11"/>
          </p:nvPr>
        </p:nvSpPr>
        <p:spPr/>
        <p:txBody>
          <a:bodyPr/>
          <a:lstStyle/>
          <a:p>
            <a:endParaRPr lang="pt-PT" dirty="0"/>
          </a:p>
        </p:txBody>
      </p:sp>
      <p:sp>
        <p:nvSpPr>
          <p:cNvPr id="4" name="Marcador de Posição do Número do Diapositivo 3"/>
          <p:cNvSpPr>
            <a:spLocks noGrp="1"/>
          </p:cNvSpPr>
          <p:nvPr>
            <p:ph type="sldNum" sz="quarter" idx="12"/>
          </p:nvPr>
        </p:nvSpPr>
        <p:spPr/>
        <p:txBody>
          <a:bodyPr/>
          <a:lstStyle/>
          <a:p>
            <a:fld id="{BF364764-BD43-4A41-85C5-6ED4B9CE3A91}" type="slidenum">
              <a:rPr lang="pt-PT" smtClean="0"/>
              <a:pPr/>
              <a:t>‹nº›</a:t>
            </a:fld>
            <a:endParaRPr lang="pt-PT"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07AC8FD3-52D8-4917-A532-B2E6A22C179A}" type="datetimeFigureOut">
              <a:rPr lang="pt-PT" smtClean="0"/>
              <a:pPr/>
              <a:t>01-10-2018</a:t>
            </a:fld>
            <a:endParaRPr lang="pt-PT" dirty="0"/>
          </a:p>
        </p:txBody>
      </p:sp>
      <p:sp>
        <p:nvSpPr>
          <p:cNvPr id="6" name="Marcador de Posição do Rodapé 5"/>
          <p:cNvSpPr>
            <a:spLocks noGrp="1"/>
          </p:cNvSpPr>
          <p:nvPr>
            <p:ph type="ftr" sz="quarter" idx="11"/>
          </p:nvPr>
        </p:nvSpPr>
        <p:spPr/>
        <p:txBody>
          <a:bodyPr/>
          <a:lstStyle/>
          <a:p>
            <a:endParaRPr lang="pt-PT" dirty="0"/>
          </a:p>
        </p:txBody>
      </p:sp>
      <p:sp>
        <p:nvSpPr>
          <p:cNvPr id="7" name="Marcador de Posição do Número do Diapositivo 6"/>
          <p:cNvSpPr>
            <a:spLocks noGrp="1"/>
          </p:cNvSpPr>
          <p:nvPr>
            <p:ph type="sldNum" sz="quarter" idx="12"/>
          </p:nvPr>
        </p:nvSpPr>
        <p:spPr/>
        <p:txBody>
          <a:bodyPr/>
          <a:lstStyle/>
          <a:p>
            <a:fld id="{BF364764-BD43-4A41-85C5-6ED4B9CE3A91}" type="slidenum">
              <a:rPr lang="pt-PT" smtClean="0"/>
              <a:pPr/>
              <a:t>‹nº›</a:t>
            </a:fld>
            <a:endParaRPr lang="pt-PT"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dirty="0"/>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07AC8FD3-52D8-4917-A532-B2E6A22C179A}" type="datetimeFigureOut">
              <a:rPr lang="pt-PT" smtClean="0"/>
              <a:pPr/>
              <a:t>01-10-2018</a:t>
            </a:fld>
            <a:endParaRPr lang="pt-PT" dirty="0"/>
          </a:p>
        </p:txBody>
      </p:sp>
      <p:sp>
        <p:nvSpPr>
          <p:cNvPr id="6" name="Marcador de Posição do Rodapé 5"/>
          <p:cNvSpPr>
            <a:spLocks noGrp="1"/>
          </p:cNvSpPr>
          <p:nvPr>
            <p:ph type="ftr" sz="quarter" idx="11"/>
          </p:nvPr>
        </p:nvSpPr>
        <p:spPr/>
        <p:txBody>
          <a:bodyPr/>
          <a:lstStyle/>
          <a:p>
            <a:endParaRPr lang="pt-PT" dirty="0"/>
          </a:p>
        </p:txBody>
      </p:sp>
      <p:sp>
        <p:nvSpPr>
          <p:cNvPr id="7" name="Marcador de Posição do Número do Diapositivo 6"/>
          <p:cNvSpPr>
            <a:spLocks noGrp="1"/>
          </p:cNvSpPr>
          <p:nvPr>
            <p:ph type="sldNum" sz="quarter" idx="12"/>
          </p:nvPr>
        </p:nvSpPr>
        <p:spPr/>
        <p:txBody>
          <a:bodyPr/>
          <a:lstStyle/>
          <a:p>
            <a:fld id="{BF364764-BD43-4A41-85C5-6ED4B9CE3A91}" type="slidenum">
              <a:rPr lang="pt-PT" smtClean="0"/>
              <a:pPr/>
              <a:t>‹nº›</a:t>
            </a:fld>
            <a:endParaRPr lang="pt-PT"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PT" smtClean="0"/>
              <a:t>Clique para editar o estilo</a:t>
            </a:r>
            <a:endParaRPr lang="pt-PT"/>
          </a:p>
        </p:txBody>
      </p:sp>
      <p:sp>
        <p:nvSpPr>
          <p:cNvPr id="3" name="Marcador de Posição do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AC8FD3-52D8-4917-A532-B2E6A22C179A}" type="datetimeFigureOut">
              <a:rPr lang="pt-PT" smtClean="0"/>
              <a:pPr/>
              <a:t>01-10-2018</a:t>
            </a:fld>
            <a:endParaRPr lang="pt-PT" dirty="0"/>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dirty="0"/>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364764-BD43-4A41-85C5-6ED4B9CE3A91}" type="slidenum">
              <a:rPr lang="pt-PT" smtClean="0"/>
              <a:pPr/>
              <a:t>‹nº›</a:t>
            </a:fld>
            <a:endParaRPr lang="pt-PT"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biblioteca.esec.pt/cdi/ebooks/docs/Necessida_Potenc_educ_Adultos.pdf" TargetMode="External"/><Relationship Id="rId2" Type="http://schemas.openxmlformats.org/officeDocument/2006/relationships/hyperlink" Target="http://biblioteca.esec.pt/cdi/ebooks/MESTRADOS_ESEC/SALI_BENTO.pdf" TargetMode="External"/><Relationship Id="rId1" Type="http://schemas.openxmlformats.org/officeDocument/2006/relationships/slideLayout" Target="../slideLayouts/slideLayout4.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hyperlink" Target="https://www.google.com/imgres?imgurl=http://www.scielo.mec.pt/img/revistas/psi/v28n1/28n1a04f1.jpg&amp;imgrefurl=http://www.scielo.mec.pt/scielo.php?script=sci_arttext&amp;pid=S0874-20492014000100004&amp;docid=jxcpp-RWUc0SKM&amp;tbnid=nqFJwj0aTYCm-M:&amp;vet=10ahUKEwjrlaPPzf7cAhUixYUKHcKYAIYQMwhbKCgwKA..i&amp;w=580&amp;h=314&amp;client=firefox-b-ab&amp;bih=642&amp;biw=1352&amp;q=fase%20sil%C3%A1bica%20sem%20fonetiza%C3%A7%C3%A3o&amp;ved=0ahUKEwjrlaPPzf7cAhUixYUKHcKYAIYQMwhbKCgwKA&amp;iact=mrc&amp;uact=8"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www.google.pt/url?sa=i&amp;rct=j&amp;q=&amp;esrc=s&amp;source=images&amp;cd=&amp;cad=rja&amp;uact=8&amp;ved=2ahUKEwjtiqza0f7cAhUPyoUKHeYLC7YQjRx6BAgBEAU&amp;url=https://www.direitodeaprender.com.pt/artigos/letras-pra-vida-mencao-honrosa-do-premio-semana-alv-2017&amp;psig=AOvVaw0K0MsrhSb3yVQrpUu8BT1l&amp;ust=1534957828060613"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s://www.facebook.com/permalink.php?story_fbid=1123283067831875&amp;id=100004505763955&amp;__tn__=K-R" TargetMode="External"/><Relationship Id="rId2" Type="http://schemas.openxmlformats.org/officeDocument/2006/relationships/hyperlink" Target="http://unesdoc.unesco.org/images/0016/001631/163170por.pdf"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google.pt/imgres?imgurl=http://cms.cm-loule.pt/upload_files/client_id_1/website_id_1/images/Destaques/Exposicao_A_Escola_da_Nossa_Memoria_CMLoule_-_Mira_1.jpg&amp;imgrefurl=http://www.cm-loule.pt/noticias/6888/conferencia-%E2%80%9Ca-escola-primaria-portuguesa-ao-servico-do-estado-novo-1933-1955%E2%80%9D.aspx&amp;docid=KhLmwKNH_uOQdM&amp;tbnid=iF1F6OQigaepMM:&amp;vet=1&amp;w=2100&amp;h=1353&amp;bih=642&amp;biw=1352&amp;ved=0ahUKEwjf1ur__7XdAhUzwAIHHQtmDzEQMwh3KD0wPQ&amp;iact=c&amp;ictx=1" TargetMode="External"/><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5.jpeg"/><Relationship Id="rId4" Type="http://schemas.openxmlformats.org/officeDocument/2006/relationships/hyperlink" Target="https://www.google.pt/imgres?imgurl=http://www.cm-alandroal.pt/pt/acontece/site-noticias/PublishingImages/Escola%20Terena%201%20(2).jpg?RenditionID=16&amp;Width=639&amp;Height=362&amp;imgrefurl=http://www.cm-alandroal.pt/pt/acontece/site-noticias/Paginas/Conclu%C3%ADda-a-obra-de-remodela%C3%A7%C3%A3o-da-Escola-Prim%C3%A1ria-de-Terena.aspx&amp;docid=6C69dKWeLgXfwM&amp;tbnid=kgJRU2-Vj00iiM:&amp;vet=1&amp;w=639&amp;h=362&amp;bih=642&amp;biw=1352&amp;ved=2ahUKEwiQ_rnPgLbdAhXOI1AKHW90DcMQxiAoAXoECAEQFQ&amp;iact=c&amp;ictx=1"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4.xml"/><Relationship Id="rId5" Type="http://schemas.openxmlformats.org/officeDocument/2006/relationships/image" Target="../media/image29.jpeg"/><Relationship Id="rId4" Type="http://schemas.openxmlformats.org/officeDocument/2006/relationships/hyperlink" Target="https://www.google.com/url?sa=i&amp;rct=j&amp;q=&amp;esrc=s&amp;source=images&amp;cd=&amp;cad=rja&amp;uact=8&amp;ved=2ahUKEwjayM3ppbjdAhUEzhoKHfSSDIgQjRx6BAgBEAU&amp;url=https://www.esec.pt/investigar-transferir/transferencia-de-conhecimento/letras-pra-vida&amp;psig=AOvVaw0JMPyJ1n74rEICvDSOKM6D&amp;ust=1536938920881148"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1.png"/><Relationship Id="rId7" Type="http://schemas.openxmlformats.org/officeDocument/2006/relationships/image" Target="../media/image34.jpeg"/><Relationship Id="rId2" Type="http://schemas.openxmlformats.org/officeDocument/2006/relationships/image" Target="../media/image30.png"/><Relationship Id="rId1" Type="http://schemas.openxmlformats.org/officeDocument/2006/relationships/slideLayout" Target="../slideLayouts/slideLayout4.xml"/><Relationship Id="rId6" Type="http://schemas.openxmlformats.org/officeDocument/2006/relationships/hyperlink" Target="https://www.google.com/imgres?imgurl=https://thumbs.web.sapo.io/?epic=Mjk5jfWu/jxF0OkM0c4EOVzgiq/h5I+7+Q19yH6NL1GOjkpDFY1qt/SawBkGis1WcQ/imj6OPcrA/8DvCZ43jvvf7ZnzBztCO5eHuUb32clHFSA=&amp;W=800&amp;H=0&amp;delay_optim=1&amp;imgrefurl=https://24.sapo.pt/atualidade/artigos/imigrantes-ou-migrantes-tanto-faz-ha-um-muro-a-sua-espera&amp;docid=6ibYSU5O2OGlwM&amp;tbnid=ToGelcTnTk5bvM:&amp;vet=1&amp;w=800&amp;h=533&amp;client=firefox-b-ab&amp;bih=642&amp;biw=1352&amp;ved=0ahUKEwjR7o26zbfdAhUSO8AKHXqBA8IQMwh9KD8wPw&amp;iact=c&amp;ictx=1" TargetMode="External"/><Relationship Id="rId5" Type="http://schemas.openxmlformats.org/officeDocument/2006/relationships/image" Target="../media/image33.jpeg"/><Relationship Id="rId10" Type="http://schemas.openxmlformats.org/officeDocument/2006/relationships/image" Target="../media/image36.jpeg"/><Relationship Id="rId4" Type="http://schemas.openxmlformats.org/officeDocument/2006/relationships/image" Target="../media/image32.png"/><Relationship Id="rId9" Type="http://schemas.openxmlformats.org/officeDocument/2006/relationships/hyperlink" Target="https://www.google.com/imgres?imgurl=http://www.apcep.pt/imagens/noticias/1888_big.jpg&amp;imgrefurl=http://www.apcep.pt/noticias.php?noticia=1888&amp;docid=52wO1u1BonCniM&amp;tbnid=9Q0Lhg1bO4vJWM:&amp;vet=1&amp;w=640&amp;h=640&amp;client=firefox-b-ab&amp;bih=432&amp;biw=1352&amp;ved=0ahUKEwjA5ZiB0LfdAhWSTMAKHfHFAnMQMwhRKBcwFw&amp;iact=c&amp;ictx=1"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s://www.google.com/url?sa=i&amp;rct=j&amp;q=&amp;esrc=s&amp;source=images&amp;cd=&amp;cad=rja&amp;uact=8&amp;ved=2ahUKEwiS5PSfprjdAhUjzIUKHeOdCl4QjRx6BAgBEAU&amp;url=http://campeaoprovincias.pt/noticia/coimbra-letras-pra-vida-distinguido-com-premio-europeu&amp;psig=AOvVaw0JMPyJ1n74rEICvDSOKM6D&amp;ust=1536938920881148" TargetMode="External"/><Relationship Id="rId1" Type="http://schemas.openxmlformats.org/officeDocument/2006/relationships/slideLayout" Target="../slideLayouts/slideLayout4.xml"/><Relationship Id="rId5" Type="http://schemas.openxmlformats.org/officeDocument/2006/relationships/image" Target="../media/image38.jpeg"/><Relationship Id="rId4" Type="http://schemas.openxmlformats.org/officeDocument/2006/relationships/hyperlink" Target="https://www.facebook.com/letraspravida/photos/a.739442812924747/1163900623812295/?type=3"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biblioteca.esec.pt/cdi/ebooks/docs/Necessida_Potenc_educ_Adultos.pdf"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s://www.google.pt/url?sa=i&amp;rct=j&amp;q=&amp;esrc=s&amp;source=images&amp;cd=&amp;cad=rja&amp;uact=8&amp;ved=2ahUKEwjigpqw-bndAhVKJBoKHVqPCicQjRx6BAgBEAU&amp;url=http://comuntierra.org/site/comunidades.php?id=178&amp;id_idioma=1&amp;psig=AOvVaw0VuuyK8Zc6CbWDAs472UHg&amp;ust=1536995670588062" TargetMode="Externa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s://www.google.pt/url?sa=i&amp;rct=j&amp;q=&amp;esrc=s&amp;source=images&amp;cd=&amp;cad=rja&amp;uact=8&amp;ved=2ahUKEwin3dvWv7jdAhUD1RoKHeiVBCoQjRx6BAgBEAU&amp;url=http://www.jornalminuano.com.br/noticia/2018/04/13/academicos-da-urcamp-mobilizam-comunidade-em-alusao-ao-dia-mundial-da-saude&amp;psig=AOvVaw2Pir2lY0kGwT6JyDE3QYnM&amp;ust=1536945740976971" TargetMode="Externa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hyperlink" Target="https://www.google.pt/imgres?imgurl=https://lookaside.fbsbx.com/lookaside/crawler/media/?media_id=1469705159823329&amp;imgrefurl=https://pt-pt.facebook.com/AKFPortugal/posts/o-conto-contigo-chegou-a-alcochete-o-programa-de-literacia-familiar-est%C3%A1-a-ser-i/1469705966489915/&amp;docid=H5QpDMrzUCytRM&amp;tbnid=cvJ0XQthert2dM:&amp;vet=1&amp;w=960&amp;h=638&amp;bih=642&amp;biw=1352&amp;ved=0ahUKEwiyneKCv7jdAhXpIMAKHVp2ASEQMwhOKBAwEA&amp;iact=c&amp;ictx=1" TargetMode="External"/><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google.pt/imgres?imgurl=https://cafebrasil.blob.core.windows.net/media/2018/05/Bandeira-da-OCDE.jpg&amp;imgrefurl=http://www.portalcafebrasil.com.br/iscas-intelectuais/o-brasil-rumo-a-ocde-em-2021/&amp;docid=YR6HxIb-1B61OM&amp;tbnid=P976vuGW19PyJM:&amp;vet=10ahUKEwiz8eW--v3cAhUqLcAKHUQzACQQMwhaKB4wHg..i&amp;w=267&amp;h=189&amp;bih=642&amp;biw=1352&amp;q=OCDE&amp;ved=0ahUKEwiz8eW--v3cAhUqLcAKHUQzACQQMwhaKB4wHg&amp;iact=mrc&amp;uact=8"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cnedu.pt/pt/publicacoes/estudos-e-relatorios/outros/799-a-literacia-em-portugal-resultados-de-uma-pesquisa-extensiva-e-" TargetMode="Externa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fpce.up.pt/desenvolvimento_literacia/conceitos.ht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alemliteratura.wordpress.com/" TargetMode="External"/><Relationship Id="rId1" Type="http://schemas.openxmlformats.org/officeDocument/2006/relationships/slideLayout" Target="../slideLayouts/slideLayout2.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404665"/>
            <a:ext cx="8134672" cy="3195786"/>
          </a:xfrm>
        </p:spPr>
        <p:txBody>
          <a:bodyPr>
            <a:normAutofit/>
          </a:bodyPr>
          <a:lstStyle/>
          <a:p>
            <a:r>
              <a:rPr lang="pt-PT" dirty="0" smtClean="0">
                <a:solidFill>
                  <a:srgbClr val="C00000"/>
                </a:solidFill>
                <a:effectLst>
                  <a:outerShdw blurRad="38100" dist="38100" dir="2700000" algn="tl">
                    <a:srgbClr val="000000">
                      <a:alpha val="43137"/>
                    </a:srgbClr>
                  </a:outerShdw>
                </a:effectLst>
              </a:rPr>
              <a:t>Dia Internacional da Alfabetização</a:t>
            </a:r>
            <a:br>
              <a:rPr lang="pt-PT" dirty="0" smtClean="0">
                <a:solidFill>
                  <a:srgbClr val="C00000"/>
                </a:solidFill>
                <a:effectLst>
                  <a:outerShdw blurRad="38100" dist="38100" dir="2700000" algn="tl">
                    <a:srgbClr val="000000">
                      <a:alpha val="43137"/>
                    </a:srgbClr>
                  </a:outerShdw>
                </a:effectLst>
              </a:rPr>
            </a:br>
            <a:r>
              <a:rPr lang="pt-PT" dirty="0" smtClean="0">
                <a:solidFill>
                  <a:srgbClr val="C00000"/>
                </a:solidFill>
                <a:effectLst>
                  <a:outerShdw blurRad="38100" dist="38100" dir="2700000" algn="tl">
                    <a:srgbClr val="000000">
                      <a:alpha val="43137"/>
                    </a:srgbClr>
                  </a:outerShdw>
                </a:effectLst>
              </a:rPr>
              <a:t/>
            </a:r>
            <a:br>
              <a:rPr lang="pt-PT" dirty="0" smtClean="0">
                <a:solidFill>
                  <a:srgbClr val="C00000"/>
                </a:solidFill>
                <a:effectLst>
                  <a:outerShdw blurRad="38100" dist="38100" dir="2700000" algn="tl">
                    <a:srgbClr val="000000">
                      <a:alpha val="43137"/>
                    </a:srgbClr>
                  </a:outerShdw>
                </a:effectLst>
              </a:rPr>
            </a:br>
            <a:r>
              <a:rPr lang="pt-PT" dirty="0" smtClean="0">
                <a:solidFill>
                  <a:srgbClr val="C00000"/>
                </a:solidFill>
                <a:effectLst>
                  <a:outerShdw blurRad="38100" dist="38100" dir="2700000" algn="tl">
                    <a:srgbClr val="000000">
                      <a:alpha val="43137"/>
                    </a:srgbClr>
                  </a:outerShdw>
                </a:effectLst>
              </a:rPr>
              <a:t>Dia Internacional da Literacia </a:t>
            </a:r>
            <a:endParaRPr lang="pt-PT" dirty="0"/>
          </a:p>
        </p:txBody>
      </p:sp>
      <p:sp>
        <p:nvSpPr>
          <p:cNvPr id="3" name="Subtítulo 2"/>
          <p:cNvSpPr>
            <a:spLocks noGrp="1"/>
          </p:cNvSpPr>
          <p:nvPr>
            <p:ph type="subTitle" idx="1"/>
          </p:nvPr>
        </p:nvSpPr>
        <p:spPr/>
        <p:txBody>
          <a:bodyPr>
            <a:normAutofit/>
          </a:bodyPr>
          <a:lstStyle/>
          <a:p>
            <a:endParaRPr lang="pt-PT" dirty="0" smtClean="0">
              <a:solidFill>
                <a:schemeClr val="accent2">
                  <a:lumMod val="75000"/>
                </a:schemeClr>
              </a:solidFill>
            </a:endParaRPr>
          </a:p>
          <a:p>
            <a:r>
              <a:rPr lang="pt-PT" dirty="0" smtClean="0">
                <a:solidFill>
                  <a:schemeClr val="accent2">
                    <a:lumMod val="75000"/>
                  </a:schemeClr>
                </a:solidFill>
              </a:rPr>
              <a:t>8 de setembro de 2018</a:t>
            </a:r>
            <a:endParaRPr lang="pt-PT" dirty="0" smtClean="0"/>
          </a:p>
          <a:p>
            <a:pPr algn="r"/>
            <a:r>
              <a:rPr lang="pt-PT" sz="1600" i="1" dirty="0" smtClean="0">
                <a:solidFill>
                  <a:schemeClr val="tx1"/>
                </a:solidFill>
              </a:rPr>
              <a:t>APCEP – Associação Portuguesa para a Cultura e Educação Permanente</a:t>
            </a:r>
          </a:p>
          <a:p>
            <a:endParaRPr lang="pt-PT"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Autofit/>
          </a:bodyPr>
          <a:lstStyle/>
          <a:p>
            <a:pPr algn="r"/>
            <a:r>
              <a:rPr lang="pt-PT" sz="1800" dirty="0" smtClean="0">
                <a:solidFill>
                  <a:srgbClr val="C00000"/>
                </a:solidFill>
                <a:effectLst>
                  <a:outerShdw blurRad="38100" dist="38100" dir="2700000" algn="tl">
                    <a:srgbClr val="000000">
                      <a:alpha val="43137"/>
                    </a:srgbClr>
                  </a:outerShdw>
                </a:effectLst>
              </a:rPr>
              <a:t>Dia Internacional da Alfabetização</a:t>
            </a:r>
            <a:br>
              <a:rPr lang="pt-PT" sz="1800" dirty="0" smtClean="0">
                <a:solidFill>
                  <a:srgbClr val="C00000"/>
                </a:solidFill>
                <a:effectLst>
                  <a:outerShdw blurRad="38100" dist="38100" dir="2700000" algn="tl">
                    <a:srgbClr val="000000">
                      <a:alpha val="43137"/>
                    </a:srgbClr>
                  </a:outerShdw>
                </a:effectLst>
              </a:rPr>
            </a:br>
            <a:r>
              <a:rPr lang="pt-PT" sz="1800" dirty="0" smtClean="0">
                <a:solidFill>
                  <a:srgbClr val="C00000"/>
                </a:solidFill>
                <a:effectLst>
                  <a:outerShdw blurRad="38100" dist="38100" dir="2700000" algn="tl">
                    <a:srgbClr val="000000">
                      <a:alpha val="43137"/>
                    </a:srgbClr>
                  </a:outerShdw>
                </a:effectLst>
              </a:rPr>
              <a:t>Dia Internacional da Literacia </a:t>
            </a:r>
            <a:br>
              <a:rPr lang="pt-PT" sz="1800" dirty="0" smtClean="0">
                <a:solidFill>
                  <a:srgbClr val="C00000"/>
                </a:solidFill>
                <a:effectLst>
                  <a:outerShdw blurRad="38100" dist="38100" dir="2700000" algn="tl">
                    <a:srgbClr val="000000">
                      <a:alpha val="43137"/>
                    </a:srgbClr>
                  </a:outerShdw>
                </a:effectLst>
              </a:rPr>
            </a:br>
            <a:r>
              <a:rPr lang="pt-PT" sz="1800" dirty="0" smtClean="0">
                <a:solidFill>
                  <a:srgbClr val="C00000"/>
                </a:solidFill>
                <a:effectLst>
                  <a:outerShdw blurRad="38100" dist="38100" dir="2700000" algn="tl">
                    <a:srgbClr val="000000">
                      <a:alpha val="43137"/>
                    </a:srgbClr>
                  </a:outerShdw>
                </a:effectLst>
              </a:rPr>
              <a:t>8 de setembro de 2018</a:t>
            </a:r>
            <a:br>
              <a:rPr lang="pt-PT" sz="1800" dirty="0" smtClean="0">
                <a:solidFill>
                  <a:srgbClr val="C00000"/>
                </a:solidFill>
                <a:effectLst>
                  <a:outerShdw blurRad="38100" dist="38100" dir="2700000" algn="tl">
                    <a:srgbClr val="000000">
                      <a:alpha val="43137"/>
                    </a:srgbClr>
                  </a:outerShdw>
                </a:effectLst>
              </a:rPr>
            </a:br>
            <a:r>
              <a:rPr lang="pt-PT" sz="1800" i="1" dirty="0" smtClean="0">
                <a:solidFill>
                  <a:schemeClr val="accent4">
                    <a:lumMod val="60000"/>
                    <a:lumOff val="40000"/>
                  </a:schemeClr>
                </a:solidFill>
                <a:effectLst>
                  <a:outerShdw blurRad="38100" dist="38100" dir="2700000" algn="tl">
                    <a:srgbClr val="000000">
                      <a:alpha val="43137"/>
                    </a:srgbClr>
                  </a:outerShdw>
                </a:effectLst>
              </a:rPr>
              <a:t> Literacia e alfabetização das crianças</a:t>
            </a:r>
            <a:endParaRPr lang="pt-PT" sz="1800" dirty="0"/>
          </a:p>
        </p:txBody>
      </p:sp>
      <p:sp>
        <p:nvSpPr>
          <p:cNvPr id="5" name="Marcador de Posição de Conteúdo 4"/>
          <p:cNvSpPr>
            <a:spLocks noGrp="1"/>
          </p:cNvSpPr>
          <p:nvPr>
            <p:ph sz="half" idx="1"/>
          </p:nvPr>
        </p:nvSpPr>
        <p:spPr>
          <a:xfrm>
            <a:off x="457200" y="1052736"/>
            <a:ext cx="4038600" cy="5073427"/>
          </a:xfrm>
        </p:spPr>
        <p:txBody>
          <a:bodyPr>
            <a:normAutofit lnSpcReduction="10000"/>
          </a:bodyPr>
          <a:lstStyle/>
          <a:p>
            <a:pPr marL="342900" lvl="2" indent="-342900">
              <a:buNone/>
            </a:pPr>
            <a:r>
              <a:rPr lang="pt-PT" sz="1800" dirty="0" smtClean="0">
                <a:solidFill>
                  <a:srgbClr val="C00000"/>
                </a:solidFill>
              </a:rPr>
              <a:t>Criando contextos alfabetizadores em idade pré escolar, estas crianças podem:</a:t>
            </a:r>
          </a:p>
          <a:p>
            <a:pPr marL="342900" lvl="2" indent="-342900">
              <a:buNone/>
            </a:pPr>
            <a:endParaRPr lang="pt-PT" sz="1400" dirty="0" smtClean="0">
              <a:solidFill>
                <a:srgbClr val="C00000"/>
              </a:solidFill>
            </a:endParaRPr>
          </a:p>
          <a:p>
            <a:pPr marL="342900" lvl="2" indent="-342900">
              <a:buFont typeface="+mj-lt"/>
              <a:buAutoNum type="arabicPeriod"/>
            </a:pPr>
            <a:r>
              <a:rPr lang="pt-PT" sz="1400" dirty="0" smtClean="0">
                <a:solidFill>
                  <a:srgbClr val="C00000"/>
                </a:solidFill>
              </a:rPr>
              <a:t>Criar a necessidade e a vontade de ler</a:t>
            </a:r>
          </a:p>
          <a:p>
            <a:pPr marL="342900" lvl="2" indent="-342900">
              <a:buFont typeface="+mj-lt"/>
              <a:buAutoNum type="arabicPeriod"/>
            </a:pPr>
            <a:endParaRPr lang="pt-PT" sz="1400" dirty="0">
              <a:solidFill>
                <a:srgbClr val="C00000"/>
              </a:solidFill>
            </a:endParaRPr>
          </a:p>
          <a:p>
            <a:pPr marL="342900" lvl="2" indent="-342900">
              <a:buFont typeface="+mj-lt"/>
              <a:buAutoNum type="arabicPeriod"/>
            </a:pPr>
            <a:r>
              <a:rPr lang="pt-PT" sz="1400" dirty="0" smtClean="0">
                <a:solidFill>
                  <a:srgbClr val="C00000"/>
                </a:solidFill>
              </a:rPr>
              <a:t>Desenvolver representações sobre a leitura e a escrita (onde, como, para quê, se lê e se escreve)</a:t>
            </a:r>
          </a:p>
          <a:p>
            <a:pPr marL="342900" lvl="2" indent="-342900">
              <a:buFont typeface="+mj-lt"/>
              <a:buAutoNum type="arabicPeriod"/>
            </a:pPr>
            <a:endParaRPr lang="pt-PT" sz="1400" dirty="0">
              <a:solidFill>
                <a:srgbClr val="C00000"/>
              </a:solidFill>
            </a:endParaRPr>
          </a:p>
          <a:p>
            <a:pPr marL="342900" lvl="2" indent="-342900">
              <a:buFont typeface="+mj-lt"/>
              <a:buAutoNum type="arabicPeriod"/>
            </a:pPr>
            <a:r>
              <a:rPr lang="pt-PT" sz="1400" dirty="0" smtClean="0">
                <a:solidFill>
                  <a:srgbClr val="C00000"/>
                </a:solidFill>
              </a:rPr>
              <a:t>Desenvolver concetualizações sobre a leitura e a escrita.  (ver </a:t>
            </a:r>
            <a:r>
              <a:rPr lang="pt-PT" sz="1400" dirty="0" err="1" smtClean="0">
                <a:solidFill>
                  <a:srgbClr val="C00000"/>
                </a:solidFill>
              </a:rPr>
              <a:t>E.Ferreiro</a:t>
            </a:r>
            <a:r>
              <a:rPr lang="pt-PT" sz="1400" dirty="0" smtClean="0">
                <a:solidFill>
                  <a:srgbClr val="C00000"/>
                </a:solidFill>
              </a:rPr>
              <a:t> e A. </a:t>
            </a:r>
            <a:r>
              <a:rPr lang="pt-PT" sz="1400" dirty="0" err="1" smtClean="0">
                <a:solidFill>
                  <a:srgbClr val="C00000"/>
                </a:solidFill>
              </a:rPr>
              <a:t>Teberosky</a:t>
            </a:r>
            <a:r>
              <a:rPr lang="pt-PT" sz="1400" dirty="0" smtClean="0">
                <a:solidFill>
                  <a:srgbClr val="C00000"/>
                </a:solidFill>
              </a:rPr>
              <a:t>) </a:t>
            </a:r>
          </a:p>
          <a:p>
            <a:pPr marL="449263" indent="0">
              <a:buNone/>
            </a:pPr>
            <a:r>
              <a:rPr lang="pt-PT" sz="1200" i="1" dirty="0" smtClean="0"/>
              <a:t>(condição facilitadora da aprendizagem da leitura e da escrita)</a:t>
            </a:r>
            <a:endParaRPr lang="pt-PT" sz="1200" i="1" dirty="0"/>
          </a:p>
        </p:txBody>
      </p:sp>
      <p:sp>
        <p:nvSpPr>
          <p:cNvPr id="6" name="Marcador de Posição de Conteúdo 5"/>
          <p:cNvSpPr>
            <a:spLocks noGrp="1"/>
          </p:cNvSpPr>
          <p:nvPr>
            <p:ph sz="half" idx="2"/>
          </p:nvPr>
        </p:nvSpPr>
        <p:spPr/>
        <p:txBody>
          <a:bodyPr>
            <a:normAutofit lnSpcReduction="10000"/>
          </a:bodyPr>
          <a:lstStyle/>
          <a:p>
            <a:pPr>
              <a:buNone/>
            </a:pPr>
            <a:r>
              <a:rPr lang="pt-PT" sz="1400" dirty="0" smtClean="0"/>
              <a:t>Estas condições de literacia emergente podem ser desenvolvidas nos jardins de infância ou em contextos comunitários.</a:t>
            </a:r>
          </a:p>
          <a:p>
            <a:pPr>
              <a:buNone/>
            </a:pPr>
            <a:r>
              <a:rPr lang="pt-PT" sz="1400" dirty="0" smtClean="0"/>
              <a:t> </a:t>
            </a:r>
          </a:p>
          <a:p>
            <a:pPr>
              <a:buNone/>
            </a:pPr>
            <a:r>
              <a:rPr lang="pt-PT" sz="1400" dirty="0" smtClean="0">
                <a:hlinkClick r:id="rId2"/>
              </a:rPr>
              <a:t>http://biblioteca.esec.pt/cdi/ebooks/MESTRADOS_ESEC/SALI_BENTO.pdf</a:t>
            </a:r>
            <a:r>
              <a:rPr lang="pt-PT" sz="1400" dirty="0" smtClean="0"/>
              <a:t> </a:t>
            </a:r>
          </a:p>
          <a:p>
            <a:pPr>
              <a:buNone/>
            </a:pPr>
            <a:endParaRPr lang="pt-PT" sz="1400" dirty="0"/>
          </a:p>
          <a:p>
            <a:pPr>
              <a:buNone/>
            </a:pPr>
            <a:r>
              <a:rPr lang="pt-PT" sz="1400" dirty="0" smtClean="0"/>
              <a:t>A família pode ser apoiada para desenvolver a literacia familiar. </a:t>
            </a:r>
            <a:r>
              <a:rPr lang="pt-PT" sz="1400" dirty="0"/>
              <a:t> </a:t>
            </a:r>
            <a:r>
              <a:rPr lang="pt-PT" sz="1400" dirty="0" smtClean="0"/>
              <a:t>Ter-se-ão de mobilizar as pessoas que contatam com estas famílias para apoiarem os seus filhos nestas atividades.</a:t>
            </a:r>
          </a:p>
          <a:p>
            <a:pPr>
              <a:buNone/>
            </a:pPr>
            <a:endParaRPr lang="pt-PT" sz="1400" dirty="0"/>
          </a:p>
          <a:p>
            <a:pPr>
              <a:buNone/>
            </a:pPr>
            <a:r>
              <a:rPr lang="pt-PT" sz="1400" dirty="0" smtClean="0"/>
              <a:t>Os contextos de Educação de Adultos (RVCC) facilitam o desenvolvimento da literacia familiar  e criam nos pais novas competências de aprendizagem, que envolvem os seus filhos, até pelo exemplo, criando condições de literacia e apoiando a escolarização.   </a:t>
            </a:r>
          </a:p>
          <a:p>
            <a:pPr>
              <a:buNone/>
            </a:pPr>
            <a:r>
              <a:rPr lang="pt-PT" sz="1400" dirty="0" smtClean="0">
                <a:hlinkClick r:id="rId3"/>
              </a:rPr>
              <a:t>http://biblioteca.esec.pt/cdi/ebooks/docs/Necessida_Potenc_educ_Adultos.pdf</a:t>
            </a:r>
            <a:r>
              <a:rPr lang="pt-PT" sz="1400" dirty="0" smtClean="0"/>
              <a:t> </a:t>
            </a:r>
            <a:endParaRPr lang="pt-PT" sz="1400" dirty="0"/>
          </a:p>
        </p:txBody>
      </p:sp>
      <p:pic>
        <p:nvPicPr>
          <p:cNvPr id="7" name="Imagem 6" descr="Resultado de imagem para fase silábica sem fonetização">
            <a:hlinkClick r:id="rId4"/>
          </p:cNvPr>
          <p:cNvPicPr/>
          <p:nvPr/>
        </p:nvPicPr>
        <p:blipFill>
          <a:blip r:embed="rId5" cstate="print"/>
          <a:srcRect/>
          <a:stretch>
            <a:fillRect/>
          </a:stretch>
        </p:blipFill>
        <p:spPr bwMode="auto">
          <a:xfrm>
            <a:off x="1043608" y="4293096"/>
            <a:ext cx="2901950" cy="1570355"/>
          </a:xfrm>
          <a:prstGeom prst="rect">
            <a:avLst/>
          </a:prstGeom>
          <a:noFill/>
          <a:ln w="9525">
            <a:noFill/>
            <a:miter lim="800000"/>
            <a:headEnd/>
            <a:tailEnd/>
          </a:ln>
        </p:spPr>
      </p:pic>
      <p:pic>
        <p:nvPicPr>
          <p:cNvPr id="8" name="Imagem 7" descr="Imagem relacionada"/>
          <p:cNvPicPr/>
          <p:nvPr/>
        </p:nvPicPr>
        <p:blipFill>
          <a:blip r:embed="rId6" cstate="print"/>
          <a:srcRect/>
          <a:stretch>
            <a:fillRect/>
          </a:stretch>
        </p:blipFill>
        <p:spPr bwMode="auto">
          <a:xfrm>
            <a:off x="7668344" y="5733256"/>
            <a:ext cx="1475656" cy="1124744"/>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a:solidFill>
                  <a:srgbClr val="C00000"/>
                </a:solidFill>
                <a:effectLst>
                  <a:outerShdw blurRad="38100" dist="38100" dir="2700000" algn="tl">
                    <a:srgbClr val="000000">
                      <a:alpha val="43137"/>
                    </a:srgbClr>
                  </a:outerShdw>
                </a:effectLst>
              </a:rPr>
              <a:t/>
            </a:r>
            <a:br>
              <a:rPr lang="pt-PT" sz="2200" dirty="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Dia Internacional da Alfabetização</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Dia Internacional da Literacia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8 de setembro de 2018</a:t>
            </a:r>
            <a:br>
              <a:rPr lang="pt-PT" sz="2200" dirty="0" smtClean="0">
                <a:solidFill>
                  <a:srgbClr val="C00000"/>
                </a:solidFill>
                <a:effectLst>
                  <a:outerShdw blurRad="38100" dist="38100" dir="2700000" algn="tl">
                    <a:srgbClr val="000000">
                      <a:alpha val="43137"/>
                    </a:srgbClr>
                  </a:outerShdw>
                </a:effectLst>
              </a:rPr>
            </a:br>
            <a:r>
              <a:rPr lang="pt-PT" sz="2400" i="1" dirty="0" smtClean="0">
                <a:solidFill>
                  <a:schemeClr val="accent4">
                    <a:lumMod val="60000"/>
                    <a:lumOff val="40000"/>
                  </a:schemeClr>
                </a:solidFill>
                <a:effectLst>
                  <a:outerShdw blurRad="38100" dist="38100" dir="2700000" algn="tl">
                    <a:srgbClr val="000000">
                      <a:alpha val="43137"/>
                    </a:srgbClr>
                  </a:outerShdw>
                </a:effectLst>
              </a:rPr>
              <a:t> Literacia e alfabetização de adultos</a:t>
            </a: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dirty="0" smtClean="0">
                <a:solidFill>
                  <a:srgbClr val="C00000"/>
                </a:solidFill>
                <a:effectLst>
                  <a:outerShdw blurRad="38100" dist="38100" dir="2700000" algn="tl">
                    <a:srgbClr val="000000">
                      <a:alpha val="43137"/>
                    </a:srgbClr>
                  </a:outerShdw>
                </a:effectLst>
              </a:rPr>
              <a:t/>
            </a:r>
            <a:br>
              <a:rPr lang="pt-PT" dirty="0" smtClean="0">
                <a:solidFill>
                  <a:srgbClr val="C00000"/>
                </a:solidFill>
                <a:effectLst>
                  <a:outerShdw blurRad="38100" dist="38100" dir="2700000" algn="tl">
                    <a:srgbClr val="000000">
                      <a:alpha val="43137"/>
                    </a:srgbClr>
                  </a:outerShdw>
                </a:effectLst>
              </a:rPr>
            </a:br>
            <a:endParaRPr lang="pt-PT" dirty="0"/>
          </a:p>
        </p:txBody>
      </p:sp>
      <p:sp>
        <p:nvSpPr>
          <p:cNvPr id="6" name="Marcador de Posição de Conteúdo 5"/>
          <p:cNvSpPr>
            <a:spLocks noGrp="1"/>
          </p:cNvSpPr>
          <p:nvPr>
            <p:ph sz="half" idx="1"/>
          </p:nvPr>
        </p:nvSpPr>
        <p:spPr>
          <a:solidFill>
            <a:schemeClr val="accent2"/>
          </a:solidFill>
        </p:spPr>
        <p:txBody>
          <a:bodyPr/>
          <a:lstStyle/>
          <a:p>
            <a:endParaRPr lang="pt-PT" dirty="0" smtClean="0"/>
          </a:p>
          <a:p>
            <a:endParaRPr lang="pt-PT" dirty="0">
              <a:solidFill>
                <a:schemeClr val="bg1"/>
              </a:solidFill>
            </a:endParaRPr>
          </a:p>
          <a:p>
            <a:endParaRPr lang="pt-PT" dirty="0" smtClean="0">
              <a:solidFill>
                <a:schemeClr val="bg1"/>
              </a:solidFill>
            </a:endParaRPr>
          </a:p>
          <a:p>
            <a:endParaRPr lang="pt-PT" dirty="0">
              <a:solidFill>
                <a:schemeClr val="bg1"/>
              </a:solidFill>
            </a:endParaRPr>
          </a:p>
          <a:p>
            <a:endParaRPr lang="pt-PT" dirty="0" smtClean="0">
              <a:solidFill>
                <a:schemeClr val="bg1"/>
              </a:solidFill>
            </a:endParaRPr>
          </a:p>
          <a:p>
            <a:endParaRPr lang="pt-PT" dirty="0">
              <a:solidFill>
                <a:schemeClr val="bg1"/>
              </a:solidFill>
            </a:endParaRPr>
          </a:p>
          <a:p>
            <a:pPr>
              <a:buNone/>
            </a:pPr>
            <a:r>
              <a:rPr lang="pt-PT" sz="2000" dirty="0" smtClean="0">
                <a:solidFill>
                  <a:schemeClr val="bg1"/>
                </a:solidFill>
                <a:effectLst>
                  <a:outerShdw blurRad="38100" dist="38100" dir="2700000" algn="tl">
                    <a:srgbClr val="000000">
                      <a:alpha val="43137"/>
                    </a:srgbClr>
                  </a:outerShdw>
                </a:effectLst>
              </a:rPr>
              <a:t>Alfabetização de adultos,</a:t>
            </a:r>
          </a:p>
          <a:p>
            <a:pPr>
              <a:buNone/>
            </a:pPr>
            <a:r>
              <a:rPr lang="pt-PT" sz="2000" dirty="0" smtClean="0">
                <a:solidFill>
                  <a:schemeClr val="bg1"/>
                </a:solidFill>
                <a:effectLst>
                  <a:outerShdw blurRad="38100" dist="38100" dir="2700000" algn="tl">
                    <a:srgbClr val="000000">
                      <a:alpha val="43137"/>
                    </a:srgbClr>
                  </a:outerShdw>
                </a:effectLst>
              </a:rPr>
              <a:t>   cidadania e desenvolvimento</a:t>
            </a:r>
            <a:endParaRPr lang="pt-PT" sz="2000" dirty="0">
              <a:solidFill>
                <a:schemeClr val="bg1"/>
              </a:solidFill>
              <a:effectLst>
                <a:outerShdw blurRad="38100" dist="38100" dir="2700000" algn="tl">
                  <a:srgbClr val="000000">
                    <a:alpha val="43137"/>
                  </a:srgbClr>
                </a:outerShdw>
              </a:effectLst>
            </a:endParaRPr>
          </a:p>
        </p:txBody>
      </p:sp>
      <p:sp>
        <p:nvSpPr>
          <p:cNvPr id="7" name="Marcador de Posição de Conteúdo 6"/>
          <p:cNvSpPr>
            <a:spLocks noGrp="1"/>
          </p:cNvSpPr>
          <p:nvPr>
            <p:ph sz="half" idx="2"/>
          </p:nvPr>
        </p:nvSpPr>
        <p:spPr/>
        <p:txBody>
          <a:bodyPr/>
          <a:lstStyle/>
          <a:p>
            <a:endParaRPr lang="pt-PT" dirty="0" smtClean="0"/>
          </a:p>
          <a:p>
            <a:pPr>
              <a:buNone/>
            </a:pPr>
            <a:endParaRPr lang="pt-PT" dirty="0"/>
          </a:p>
        </p:txBody>
      </p:sp>
      <p:pic>
        <p:nvPicPr>
          <p:cNvPr id="8" name="Imagem 7" descr="Resultado de imagem para letras prá vida">
            <a:hlinkClick r:id="rId2" tgtFrame="&quot;_blank&quot;"/>
          </p:cNvPr>
          <p:cNvPicPr/>
          <p:nvPr/>
        </p:nvPicPr>
        <p:blipFill>
          <a:blip r:embed="rId3" cstate="print"/>
          <a:srcRect/>
          <a:stretch>
            <a:fillRect/>
          </a:stretch>
        </p:blipFill>
        <p:spPr bwMode="auto">
          <a:xfrm>
            <a:off x="5076056" y="2780928"/>
            <a:ext cx="3528392" cy="2736304"/>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r"/>
            <a:r>
              <a:rPr lang="pt-PT" sz="2000" dirty="0" smtClean="0">
                <a:solidFill>
                  <a:srgbClr val="C00000"/>
                </a:solidFill>
                <a:effectLst>
                  <a:outerShdw blurRad="38100" dist="38100" dir="2700000" algn="tl">
                    <a:srgbClr val="000000">
                      <a:alpha val="43137"/>
                    </a:srgbClr>
                  </a:outerShdw>
                </a:effectLst>
              </a:rPr>
              <a:t>Dia Internacional da Alfabetização</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Dia Internacional da Literacia </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8 de setembro de 2018</a:t>
            </a:r>
            <a:r>
              <a:rPr lang="pt-PT" sz="1800" dirty="0" smtClean="0">
                <a:solidFill>
                  <a:srgbClr val="C00000"/>
                </a:solidFill>
                <a:effectLst>
                  <a:outerShdw blurRad="38100" dist="38100" dir="2700000" algn="tl">
                    <a:srgbClr val="000000">
                      <a:alpha val="43137"/>
                    </a:srgbClr>
                  </a:outerShdw>
                </a:effectLst>
              </a:rPr>
              <a:t/>
            </a:r>
            <a:br>
              <a:rPr lang="pt-PT" sz="1800" dirty="0" smtClean="0">
                <a:solidFill>
                  <a:srgbClr val="C00000"/>
                </a:solidFill>
                <a:effectLst>
                  <a:outerShdw blurRad="38100" dist="38100" dir="2700000" algn="tl">
                    <a:srgbClr val="000000">
                      <a:alpha val="43137"/>
                    </a:srgbClr>
                  </a:outerShdw>
                </a:effectLst>
              </a:rPr>
            </a:br>
            <a:r>
              <a:rPr lang="pt-PT" sz="2000" i="1" dirty="0" smtClean="0">
                <a:solidFill>
                  <a:schemeClr val="accent4">
                    <a:lumMod val="60000"/>
                    <a:lumOff val="40000"/>
                  </a:schemeClr>
                </a:solidFill>
                <a:effectLst>
                  <a:outerShdw blurRad="38100" dist="38100" dir="2700000" algn="tl">
                    <a:srgbClr val="000000">
                      <a:alpha val="43137"/>
                    </a:srgbClr>
                  </a:outerShdw>
                </a:effectLst>
              </a:rPr>
              <a:t> Literacia e alfabetização de adultos</a:t>
            </a:r>
            <a:endParaRPr lang="pt-PT" sz="2000" dirty="0">
              <a:solidFill>
                <a:srgbClr val="7030A0"/>
              </a:solidFill>
            </a:endParaRPr>
          </a:p>
        </p:txBody>
      </p:sp>
      <p:sp>
        <p:nvSpPr>
          <p:cNvPr id="6" name="Marcador de Posição de Conteúdo 5"/>
          <p:cNvSpPr>
            <a:spLocks noGrp="1"/>
          </p:cNvSpPr>
          <p:nvPr>
            <p:ph idx="1"/>
          </p:nvPr>
        </p:nvSpPr>
        <p:spPr>
          <a:xfrm>
            <a:off x="251520" y="1484784"/>
            <a:ext cx="8640960" cy="5373216"/>
          </a:xfrm>
        </p:spPr>
        <p:txBody>
          <a:bodyPr>
            <a:normAutofit fontScale="40000" lnSpcReduction="20000"/>
          </a:bodyPr>
          <a:lstStyle/>
          <a:p>
            <a:pPr>
              <a:buNone/>
            </a:pPr>
            <a:r>
              <a:rPr lang="pt-PT" sz="5000" b="1" dirty="0" smtClean="0"/>
              <a:t>Podemos definir a alfabetização</a:t>
            </a:r>
          </a:p>
          <a:p>
            <a:pPr>
              <a:buNone/>
            </a:pPr>
            <a:endParaRPr lang="pt-PT" sz="5000" dirty="0" smtClean="0"/>
          </a:p>
          <a:p>
            <a:pPr>
              <a:buNone/>
            </a:pPr>
            <a:r>
              <a:rPr lang="pt-PT" sz="4500" dirty="0" smtClean="0"/>
              <a:t>No relatório de uma Reunião de Especialistas sobre Avaliação da Alfabetização, a UNESCO publicou uma definição da alfabetização que reflete a ênfase no contexto e na utilização:</a:t>
            </a:r>
          </a:p>
          <a:p>
            <a:pPr>
              <a:buNone/>
            </a:pPr>
            <a:r>
              <a:rPr lang="pt-PT" sz="4500" dirty="0" smtClean="0"/>
              <a:t> </a:t>
            </a:r>
          </a:p>
          <a:p>
            <a:r>
              <a:rPr lang="pt-PT" sz="4500" dirty="0" smtClean="0"/>
              <a:t>“A alfabetização é a habilidade de identificar, compreender, interpretar, criar, comunicar e assimilar, utilizando materiais impressos e escritos associados a diversos contextos. A alfabetização envolve um </a:t>
            </a:r>
            <a:r>
              <a:rPr lang="pt-PT" sz="4500" i="1" dirty="0" smtClean="0"/>
              <a:t>continuum</a:t>
            </a:r>
            <a:r>
              <a:rPr lang="pt-PT" sz="4500" dirty="0" smtClean="0"/>
              <a:t> de aprendizagem que permite que indivíduos atinjam seus objetivos, desenvolvam seus conhecimentos e potencial e participem plenamente na sua comunidade e na sociedade em geral”</a:t>
            </a:r>
          </a:p>
          <a:p>
            <a:pPr>
              <a:buNone/>
            </a:pPr>
            <a:r>
              <a:rPr lang="pt-PT" sz="2900" dirty="0" smtClean="0"/>
              <a:t>                                                                                                                                                                          (UNESCO 2005: 21)</a:t>
            </a:r>
            <a:endParaRPr lang="pt-PT" sz="3800" dirty="0" smtClean="0"/>
          </a:p>
          <a:p>
            <a:r>
              <a:rPr lang="pt-PT" sz="3800" dirty="0" smtClean="0"/>
              <a:t>Como a alfabetização é um conceito plural e dinâmico, nem esta nem qualquer outra definição tem caráter permanente.</a:t>
            </a:r>
          </a:p>
          <a:p>
            <a:pPr>
              <a:buNone/>
            </a:pPr>
            <a:endParaRPr lang="pt-PT" dirty="0" smtClean="0"/>
          </a:p>
          <a:p>
            <a:pPr marL="449263" indent="-449263">
              <a:buNone/>
            </a:pPr>
            <a:r>
              <a:rPr lang="pt-PT" dirty="0" smtClean="0"/>
              <a:t>Nota: </a:t>
            </a:r>
            <a:r>
              <a:rPr lang="pt-PT" sz="4000" dirty="0" smtClean="0">
                <a:solidFill>
                  <a:schemeClr val="accent2">
                    <a:lumMod val="75000"/>
                  </a:schemeClr>
                </a:solidFill>
              </a:rPr>
              <a:t>Esta publicação emprega os termos </a:t>
            </a:r>
            <a:r>
              <a:rPr lang="pt-PT" sz="4000" b="1" dirty="0" smtClean="0">
                <a:solidFill>
                  <a:schemeClr val="accent2">
                    <a:lumMod val="75000"/>
                  </a:schemeClr>
                </a:solidFill>
              </a:rPr>
              <a:t>analfabeto</a:t>
            </a:r>
            <a:r>
              <a:rPr lang="pt-PT" sz="4000" dirty="0" smtClean="0">
                <a:solidFill>
                  <a:schemeClr val="accent2">
                    <a:lumMod val="75000"/>
                  </a:schemeClr>
                </a:solidFill>
              </a:rPr>
              <a:t> e </a:t>
            </a:r>
            <a:r>
              <a:rPr lang="pt-PT" sz="4000" b="1" dirty="0" smtClean="0">
                <a:solidFill>
                  <a:schemeClr val="accent2">
                    <a:lumMod val="75000"/>
                  </a:schemeClr>
                </a:solidFill>
              </a:rPr>
              <a:t>analfabetismo</a:t>
            </a:r>
            <a:r>
              <a:rPr lang="pt-PT" sz="4000" dirty="0" smtClean="0">
                <a:solidFill>
                  <a:schemeClr val="accent2">
                    <a:lumMod val="75000"/>
                  </a:schemeClr>
                </a:solidFill>
              </a:rPr>
              <a:t> para indicar a ausência da habilidade  de ler e escrever, sem as conotações pejorativas por vezes associadas a esses termos.</a:t>
            </a:r>
            <a:endParaRPr lang="pt-PT" dirty="0" smtClean="0">
              <a:solidFill>
                <a:schemeClr val="accent2">
                  <a:lumMod val="75000"/>
                </a:schemeClr>
              </a:solidFill>
            </a:endParaRPr>
          </a:p>
          <a:p>
            <a:pPr marL="1349375" indent="-1349375">
              <a:buNone/>
            </a:pPr>
            <a:r>
              <a:rPr lang="pt-PT" i="1" dirty="0" smtClean="0"/>
              <a:t>                          In </a:t>
            </a:r>
            <a:r>
              <a:rPr lang="pt-PT" dirty="0" smtClean="0"/>
              <a:t>UNESCO (2009) </a:t>
            </a:r>
            <a:r>
              <a:rPr lang="pt-PT" b="1" dirty="0" smtClean="0">
                <a:solidFill>
                  <a:schemeClr val="accent2">
                    <a:lumMod val="75000"/>
                  </a:schemeClr>
                </a:solidFill>
              </a:rPr>
              <a:t>O desafio da alfabetização global</a:t>
            </a:r>
            <a:r>
              <a:rPr lang="pt-PT" b="1" i="1" dirty="0" smtClean="0">
                <a:solidFill>
                  <a:schemeClr val="accent2">
                    <a:lumMod val="75000"/>
                  </a:schemeClr>
                </a:solidFill>
              </a:rPr>
              <a:t> </a:t>
            </a:r>
            <a:r>
              <a:rPr lang="pt-PT" i="1" dirty="0" smtClean="0"/>
              <a:t>Um perfil da alfabetização de jovens  e adultos</a:t>
            </a:r>
            <a:r>
              <a:rPr lang="pt-PT" dirty="0" smtClean="0"/>
              <a:t> </a:t>
            </a:r>
            <a:r>
              <a:rPr lang="pt-PT" i="1" dirty="0" smtClean="0"/>
              <a:t>na metade da Década das Nações Unidas</a:t>
            </a:r>
            <a:r>
              <a:rPr lang="pt-PT" dirty="0" smtClean="0"/>
              <a:t> </a:t>
            </a:r>
            <a:r>
              <a:rPr lang="pt-PT" i="1" dirty="0" smtClean="0"/>
              <a:t>para a Alfabetização 2003 – 2012</a:t>
            </a:r>
          </a:p>
          <a:p>
            <a:pPr>
              <a:buNone/>
            </a:pPr>
            <a:r>
              <a:rPr lang="pt-PT" dirty="0" smtClean="0"/>
              <a:t>                                     </a:t>
            </a:r>
            <a:r>
              <a:rPr lang="pt-PT" dirty="0" smtClean="0">
                <a:hlinkClick r:id="rId2"/>
              </a:rPr>
              <a:t>http://unesdoc.unesco.org/images/0016/001631/163170por.pdf</a:t>
            </a:r>
            <a:r>
              <a:rPr lang="pt-PT" dirty="0" smtClean="0"/>
              <a:t> </a:t>
            </a:r>
          </a:p>
          <a:p>
            <a:pPr>
              <a:buNone/>
            </a:pPr>
            <a:endParaRPr lang="pt-PT" dirty="0" smtClean="0"/>
          </a:p>
          <a:p>
            <a:pPr marL="8275638" indent="-8275638">
              <a:buNone/>
            </a:pPr>
            <a:r>
              <a:rPr lang="pt-PT" b="1" dirty="0" smtClean="0">
                <a:solidFill>
                  <a:srgbClr val="C00000"/>
                </a:solidFill>
              </a:rPr>
              <a:t>E HOJE? SOS!  </a:t>
            </a:r>
            <a:r>
              <a:rPr lang="pt-PT" dirty="0" smtClean="0">
                <a:hlinkClick r:id="rId3"/>
              </a:rPr>
              <a:t>https://www.facebook.com/permalink.php?story_fbid=1123283067831875&amp;id=100004505763955&amp;__tn__=K-R</a:t>
            </a:r>
            <a:r>
              <a:rPr lang="pt-PT" dirty="0" smtClean="0"/>
              <a:t> </a:t>
            </a:r>
          </a:p>
          <a:p>
            <a:endParaRPr lang="pt-PT"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r"/>
            <a:r>
              <a:rPr lang="pt-PT" sz="2000" dirty="0" smtClean="0">
                <a:solidFill>
                  <a:srgbClr val="C00000"/>
                </a:solidFill>
                <a:effectLst>
                  <a:outerShdw blurRad="38100" dist="38100" dir="2700000" algn="tl">
                    <a:srgbClr val="000000">
                      <a:alpha val="43137"/>
                    </a:srgbClr>
                  </a:outerShdw>
                </a:effectLst>
              </a:rPr>
              <a:t>Dia Internacional da Alfabetização</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Dia Internacional da Literacia </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8 de setembro de 2018</a:t>
            </a:r>
            <a:r>
              <a:rPr lang="pt-PT" sz="1800" dirty="0" smtClean="0">
                <a:solidFill>
                  <a:srgbClr val="C00000"/>
                </a:solidFill>
                <a:effectLst>
                  <a:outerShdw blurRad="38100" dist="38100" dir="2700000" algn="tl">
                    <a:srgbClr val="000000">
                      <a:alpha val="43137"/>
                    </a:srgbClr>
                  </a:outerShdw>
                </a:effectLst>
              </a:rPr>
              <a:t/>
            </a:r>
            <a:br>
              <a:rPr lang="pt-PT" sz="1800" dirty="0" smtClean="0">
                <a:solidFill>
                  <a:srgbClr val="C00000"/>
                </a:solidFill>
                <a:effectLst>
                  <a:outerShdw blurRad="38100" dist="38100" dir="2700000" algn="tl">
                    <a:srgbClr val="000000">
                      <a:alpha val="43137"/>
                    </a:srgbClr>
                  </a:outerShdw>
                </a:effectLst>
              </a:rPr>
            </a:br>
            <a:r>
              <a:rPr lang="pt-PT" sz="2000" i="1" dirty="0" smtClean="0">
                <a:solidFill>
                  <a:schemeClr val="accent4">
                    <a:lumMod val="60000"/>
                    <a:lumOff val="40000"/>
                  </a:schemeClr>
                </a:solidFill>
                <a:effectLst>
                  <a:outerShdw blurRad="38100" dist="38100" dir="2700000" algn="tl">
                    <a:srgbClr val="000000">
                      <a:alpha val="43137"/>
                    </a:srgbClr>
                  </a:outerShdw>
                </a:effectLst>
              </a:rPr>
              <a:t> Literacia e alfabetização de adultos</a:t>
            </a:r>
            <a:endParaRPr lang="pt-PT" sz="2000" dirty="0">
              <a:solidFill>
                <a:srgbClr val="7030A0"/>
              </a:solidFill>
            </a:endParaRPr>
          </a:p>
        </p:txBody>
      </p:sp>
      <p:sp>
        <p:nvSpPr>
          <p:cNvPr id="4" name="Marcador de Posição de Conteúdo 3"/>
          <p:cNvSpPr>
            <a:spLocks noGrp="1"/>
          </p:cNvSpPr>
          <p:nvPr>
            <p:ph sz="half" idx="1"/>
          </p:nvPr>
        </p:nvSpPr>
        <p:spPr>
          <a:xfrm>
            <a:off x="457200" y="1600200"/>
            <a:ext cx="2890664" cy="4525963"/>
          </a:xfrm>
        </p:spPr>
        <p:txBody>
          <a:bodyPr>
            <a:normAutofit fontScale="92500" lnSpcReduction="10000"/>
          </a:bodyPr>
          <a:lstStyle/>
          <a:p>
            <a:pPr>
              <a:buNone/>
            </a:pPr>
            <a:r>
              <a:rPr lang="pt-PT" sz="1800" dirty="0" smtClean="0"/>
              <a:t>Alfabetização consiste na aquisição da competência </a:t>
            </a:r>
            <a:r>
              <a:rPr lang="pt-PT" sz="1800" i="1" dirty="0" smtClean="0"/>
              <a:t>Literacia</a:t>
            </a:r>
            <a:r>
              <a:rPr lang="pt-PT" sz="1800" dirty="0" smtClean="0"/>
              <a:t>.</a:t>
            </a:r>
          </a:p>
          <a:p>
            <a:pPr>
              <a:buNone/>
            </a:pPr>
            <a:r>
              <a:rPr lang="pt-PT" sz="1800" dirty="0" smtClean="0"/>
              <a:t>Analfabeta será a pessoa que apenas não sabe ler e escrever, reconhecendo-se que o adulto adquiriu muitas outras competências ao longo da vida.</a:t>
            </a:r>
          </a:p>
          <a:p>
            <a:pPr>
              <a:buNone/>
            </a:pPr>
            <a:r>
              <a:rPr lang="pt-PT" sz="1800" dirty="0" smtClean="0"/>
              <a:t>Alfabetização será o processo em que se ajuda a pessoa a aprender a escrever e a ler, passando a escrito e reconhecendo o que a </a:t>
            </a:r>
            <a:r>
              <a:rPr lang="pt-PT" sz="1800" u="sng" dirty="0" smtClean="0"/>
              <a:t>pessoa é</a:t>
            </a:r>
            <a:r>
              <a:rPr lang="pt-PT" sz="1800" dirty="0" smtClean="0"/>
              <a:t>, o que a </a:t>
            </a:r>
            <a:r>
              <a:rPr lang="pt-PT" sz="1800" u="sng" dirty="0" smtClean="0"/>
              <a:t>pessoa tem</a:t>
            </a:r>
            <a:r>
              <a:rPr lang="pt-PT" sz="1800" dirty="0" smtClean="0"/>
              <a:t>, o que a </a:t>
            </a:r>
            <a:r>
              <a:rPr lang="pt-PT" sz="1800" u="sng" dirty="0" smtClean="0"/>
              <a:t>pessoa sabe.</a:t>
            </a:r>
          </a:p>
          <a:p>
            <a:pPr>
              <a:buNone/>
            </a:pPr>
            <a:endParaRPr lang="pt-PT" sz="1800" dirty="0"/>
          </a:p>
        </p:txBody>
      </p:sp>
      <p:sp>
        <p:nvSpPr>
          <p:cNvPr id="5" name="Marcador de Posição de Conteúdo 4"/>
          <p:cNvSpPr>
            <a:spLocks noGrp="1"/>
          </p:cNvSpPr>
          <p:nvPr>
            <p:ph sz="half" idx="2"/>
          </p:nvPr>
        </p:nvSpPr>
        <p:spPr>
          <a:xfrm>
            <a:off x="3347864" y="1600200"/>
            <a:ext cx="5338936" cy="4525963"/>
          </a:xfrm>
        </p:spPr>
        <p:txBody>
          <a:bodyPr>
            <a:normAutofit fontScale="92500" lnSpcReduction="10000"/>
          </a:bodyPr>
          <a:lstStyle/>
          <a:p>
            <a:r>
              <a:rPr lang="pt-PT" sz="1800" dirty="0" smtClean="0"/>
              <a:t>Aquisição de outros conhecimentos, interagindo com os que já possui, enriquecendo-os.</a:t>
            </a:r>
          </a:p>
          <a:p>
            <a:r>
              <a:rPr lang="pt-PT" sz="1800" dirty="0" smtClean="0"/>
              <a:t>Sendo a leitura e a escrita atos de comunicação, desenvolve-se a competência </a:t>
            </a:r>
            <a:r>
              <a:rPr lang="pt-PT" sz="1800" i="1" dirty="0" smtClean="0"/>
              <a:t>literacia</a:t>
            </a:r>
            <a:r>
              <a:rPr lang="pt-PT" sz="1800" dirty="0" smtClean="0"/>
              <a:t> lendo e escrevendo o que será necessário fazer no quotidiano. Textos reais. </a:t>
            </a:r>
          </a:p>
          <a:p>
            <a:r>
              <a:rPr lang="pt-PT" sz="1700" dirty="0" smtClean="0"/>
              <a:t>Se possível, em contextos reais. Por isso a alfabetização de adultos se integra noutros processos nomeadamente o desenvolvimento local, comunitário. </a:t>
            </a:r>
          </a:p>
          <a:p>
            <a:endParaRPr lang="pt-PT" sz="1700" dirty="0" smtClean="0"/>
          </a:p>
          <a:p>
            <a:pPr>
              <a:buNone/>
            </a:pPr>
            <a:r>
              <a:rPr lang="pt-PT" sz="1900" dirty="0" smtClean="0"/>
              <a:t> </a:t>
            </a:r>
          </a:p>
          <a:p>
            <a:endParaRPr lang="pt-PT" sz="1800" dirty="0" smtClean="0"/>
          </a:p>
          <a:p>
            <a:endParaRPr lang="pt-PT" sz="1800" dirty="0" smtClean="0"/>
          </a:p>
          <a:p>
            <a:endParaRPr lang="pt-PT" sz="1800" dirty="0" smtClean="0"/>
          </a:p>
          <a:p>
            <a:r>
              <a:rPr lang="pt-PT" sz="1800" dirty="0" smtClean="0"/>
              <a:t>A alfabetização de adultos não pode ser </a:t>
            </a:r>
            <a:r>
              <a:rPr lang="pt-PT" sz="1800" i="1" dirty="0" smtClean="0"/>
              <a:t>dar o que não se teve</a:t>
            </a:r>
            <a:r>
              <a:rPr lang="pt-PT" sz="1800" dirty="0" smtClean="0"/>
              <a:t> mas sim, </a:t>
            </a:r>
            <a:r>
              <a:rPr lang="pt-PT" sz="1800" i="1" dirty="0" smtClean="0"/>
              <a:t>cooperar no que se precisa hoje</a:t>
            </a:r>
            <a:r>
              <a:rPr lang="pt-PT" sz="1800" dirty="0" smtClean="0"/>
              <a:t>. </a:t>
            </a:r>
          </a:p>
          <a:p>
            <a:pPr algn="r">
              <a:buNone/>
            </a:pPr>
            <a:r>
              <a:rPr lang="pt-PT" sz="1700" dirty="0" smtClean="0">
                <a:solidFill>
                  <a:srgbClr val="7030A0"/>
                </a:solidFill>
              </a:rPr>
              <a:t>                                    [não esquecer, hoje, a literacia digital]</a:t>
            </a:r>
          </a:p>
          <a:p>
            <a:endParaRPr lang="pt-PT" sz="1800" dirty="0"/>
          </a:p>
        </p:txBody>
      </p:sp>
      <p:pic>
        <p:nvPicPr>
          <p:cNvPr id="7" name="Imagem 6" descr="Imagem relacionada">
            <a:hlinkClick r:id="rId2"/>
          </p:cNvPr>
          <p:cNvPicPr/>
          <p:nvPr/>
        </p:nvPicPr>
        <p:blipFill>
          <a:blip r:embed="rId3" cstate="print"/>
          <a:srcRect/>
          <a:stretch>
            <a:fillRect/>
          </a:stretch>
        </p:blipFill>
        <p:spPr bwMode="auto">
          <a:xfrm>
            <a:off x="6228184" y="3861048"/>
            <a:ext cx="2088232" cy="1224136"/>
          </a:xfrm>
          <a:prstGeom prst="rect">
            <a:avLst/>
          </a:prstGeom>
          <a:noFill/>
          <a:ln w="9525">
            <a:noFill/>
            <a:miter lim="800000"/>
            <a:headEnd/>
            <a:tailEnd/>
          </a:ln>
        </p:spPr>
      </p:pic>
      <p:pic>
        <p:nvPicPr>
          <p:cNvPr id="8" name="Imagem 7" descr="Imagem relacionada">
            <a:hlinkClick r:id="rId4"/>
          </p:cNvPr>
          <p:cNvPicPr/>
          <p:nvPr/>
        </p:nvPicPr>
        <p:blipFill>
          <a:blip r:embed="rId5" cstate="print"/>
          <a:srcRect/>
          <a:stretch>
            <a:fillRect/>
          </a:stretch>
        </p:blipFill>
        <p:spPr bwMode="auto">
          <a:xfrm>
            <a:off x="3851920" y="3861048"/>
            <a:ext cx="2304256" cy="1224136"/>
          </a:xfrm>
          <a:prstGeom prst="rect">
            <a:avLst/>
          </a:prstGeom>
          <a:noFill/>
          <a:ln w="9525">
            <a:noFill/>
            <a:miter lim="800000"/>
            <a:headEnd/>
            <a:tailEnd/>
          </a:ln>
        </p:spPr>
      </p:pic>
      <p:cxnSp>
        <p:nvCxnSpPr>
          <p:cNvPr id="10" name="Conexão recta 9"/>
          <p:cNvCxnSpPr/>
          <p:nvPr/>
        </p:nvCxnSpPr>
        <p:spPr>
          <a:xfrm>
            <a:off x="3707904" y="3861048"/>
            <a:ext cx="4896544" cy="11521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Conexão recta 11"/>
          <p:cNvCxnSpPr/>
          <p:nvPr/>
        </p:nvCxnSpPr>
        <p:spPr>
          <a:xfrm flipH="1">
            <a:off x="3779912" y="3933056"/>
            <a:ext cx="4752528" cy="1152128"/>
          </a:xfrm>
          <a:prstGeom prst="line">
            <a:avLst/>
          </a:prstGeom>
        </p:spPr>
        <p:style>
          <a:lnRef idx="1">
            <a:schemeClr val="accent1"/>
          </a:lnRef>
          <a:fillRef idx="0">
            <a:schemeClr val="accent1"/>
          </a:fillRef>
          <a:effectRef idx="0">
            <a:schemeClr val="accent1"/>
          </a:effectRef>
          <a:fontRef idx="minor">
            <a:schemeClr val="tx1"/>
          </a:fontRef>
        </p:style>
      </p:cxnSp>
      <p:pic>
        <p:nvPicPr>
          <p:cNvPr id="13" name="Imagem 12" descr="Resultado de imagem para letras prá vida"/>
          <p:cNvPicPr/>
          <p:nvPr/>
        </p:nvPicPr>
        <p:blipFill>
          <a:blip r:embed="rId6" cstate="print"/>
          <a:srcRect/>
          <a:stretch>
            <a:fillRect/>
          </a:stretch>
        </p:blipFill>
        <p:spPr bwMode="auto">
          <a:xfrm>
            <a:off x="899592" y="188640"/>
            <a:ext cx="1944216" cy="1368152"/>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r"/>
            <a:r>
              <a:rPr lang="pt-PT" sz="2000" dirty="0" smtClean="0">
                <a:solidFill>
                  <a:srgbClr val="C00000"/>
                </a:solidFill>
                <a:effectLst>
                  <a:outerShdw blurRad="38100" dist="38100" dir="2700000" algn="tl">
                    <a:srgbClr val="000000">
                      <a:alpha val="43137"/>
                    </a:srgbClr>
                  </a:outerShdw>
                </a:effectLst>
              </a:rPr>
              <a:t>Dia Internacional da Alfabetização</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Dia Internacional da Literacia </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8 de setembro de 2018</a:t>
            </a:r>
            <a:r>
              <a:rPr lang="pt-PT" sz="1800" dirty="0" smtClean="0">
                <a:solidFill>
                  <a:srgbClr val="C00000"/>
                </a:solidFill>
                <a:effectLst>
                  <a:outerShdw blurRad="38100" dist="38100" dir="2700000" algn="tl">
                    <a:srgbClr val="000000">
                      <a:alpha val="43137"/>
                    </a:srgbClr>
                  </a:outerShdw>
                </a:effectLst>
              </a:rPr>
              <a:t/>
            </a:r>
            <a:br>
              <a:rPr lang="pt-PT" sz="1800" dirty="0" smtClean="0">
                <a:solidFill>
                  <a:srgbClr val="C00000"/>
                </a:solidFill>
                <a:effectLst>
                  <a:outerShdw blurRad="38100" dist="38100" dir="2700000" algn="tl">
                    <a:srgbClr val="000000">
                      <a:alpha val="43137"/>
                    </a:srgbClr>
                  </a:outerShdw>
                </a:effectLst>
              </a:rPr>
            </a:br>
            <a:r>
              <a:rPr lang="pt-PT" sz="2000" i="1" dirty="0" smtClean="0">
                <a:solidFill>
                  <a:schemeClr val="accent4">
                    <a:lumMod val="60000"/>
                    <a:lumOff val="40000"/>
                  </a:schemeClr>
                </a:solidFill>
                <a:effectLst>
                  <a:outerShdw blurRad="38100" dist="38100" dir="2700000" algn="tl">
                    <a:srgbClr val="000000">
                      <a:alpha val="43137"/>
                    </a:srgbClr>
                  </a:outerShdw>
                </a:effectLst>
              </a:rPr>
              <a:t> Literacia e alfabetização de adultos</a:t>
            </a:r>
            <a:endParaRPr lang="pt-PT" sz="2000" dirty="0">
              <a:solidFill>
                <a:srgbClr val="7030A0"/>
              </a:solidFill>
            </a:endParaRPr>
          </a:p>
        </p:txBody>
      </p:sp>
      <p:sp>
        <p:nvSpPr>
          <p:cNvPr id="3" name="Marcador de Posição de Conteúdo 2"/>
          <p:cNvSpPr>
            <a:spLocks noGrp="1"/>
          </p:cNvSpPr>
          <p:nvPr>
            <p:ph sz="half" idx="1"/>
          </p:nvPr>
        </p:nvSpPr>
        <p:spPr>
          <a:xfrm>
            <a:off x="457200" y="1268760"/>
            <a:ext cx="3826768" cy="5589240"/>
          </a:xfrm>
        </p:spPr>
        <p:txBody>
          <a:bodyPr>
            <a:normAutofit fontScale="70000" lnSpcReduction="20000"/>
          </a:bodyPr>
          <a:lstStyle/>
          <a:p>
            <a:pPr>
              <a:buNone/>
            </a:pPr>
            <a:endParaRPr lang="pt-PT" sz="1800" dirty="0" smtClean="0"/>
          </a:p>
          <a:p>
            <a:pPr>
              <a:buNone/>
            </a:pPr>
            <a:endParaRPr lang="pt-PT" sz="1800" dirty="0" smtClean="0"/>
          </a:p>
          <a:p>
            <a:pPr>
              <a:buNone/>
            </a:pPr>
            <a:endParaRPr lang="pt-PT" sz="1800" dirty="0" smtClean="0"/>
          </a:p>
          <a:p>
            <a:pPr>
              <a:buNone/>
            </a:pPr>
            <a:endParaRPr lang="pt-PT" sz="1800" dirty="0" smtClean="0"/>
          </a:p>
          <a:p>
            <a:pPr>
              <a:buNone/>
            </a:pPr>
            <a:endParaRPr lang="pt-PT" sz="1800" dirty="0" smtClean="0"/>
          </a:p>
          <a:p>
            <a:pPr>
              <a:buNone/>
            </a:pPr>
            <a:endParaRPr lang="pt-PT" sz="1800" dirty="0" smtClean="0"/>
          </a:p>
          <a:p>
            <a:pPr>
              <a:buNone/>
            </a:pPr>
            <a:endParaRPr lang="pt-PT" sz="1800" dirty="0" smtClean="0"/>
          </a:p>
          <a:p>
            <a:pPr>
              <a:buNone/>
            </a:pPr>
            <a:endParaRPr lang="pt-PT" sz="1800" dirty="0" smtClean="0"/>
          </a:p>
          <a:p>
            <a:pPr>
              <a:buNone/>
            </a:pPr>
            <a:endParaRPr lang="pt-PT" sz="1800" dirty="0" smtClean="0"/>
          </a:p>
          <a:p>
            <a:pPr>
              <a:buNone/>
            </a:pPr>
            <a:endParaRPr lang="pt-PT" sz="1800" dirty="0" smtClean="0"/>
          </a:p>
          <a:p>
            <a:pPr>
              <a:buNone/>
            </a:pPr>
            <a:endParaRPr lang="pt-PT" sz="1800" dirty="0" smtClean="0"/>
          </a:p>
          <a:p>
            <a:pPr>
              <a:buNone/>
            </a:pPr>
            <a:endParaRPr lang="pt-PT" sz="1800" dirty="0" smtClean="0"/>
          </a:p>
          <a:p>
            <a:pPr>
              <a:buNone/>
            </a:pPr>
            <a:endParaRPr lang="pt-PT" sz="1800" dirty="0" smtClean="0"/>
          </a:p>
          <a:p>
            <a:pPr>
              <a:buNone/>
            </a:pPr>
            <a:endParaRPr lang="pt-PT" sz="1800" dirty="0" smtClean="0"/>
          </a:p>
          <a:p>
            <a:pPr>
              <a:buNone/>
            </a:pPr>
            <a:endParaRPr lang="pt-PT" sz="1800" dirty="0" smtClean="0"/>
          </a:p>
          <a:p>
            <a:pPr>
              <a:buNone/>
            </a:pPr>
            <a:endParaRPr lang="pt-PT" sz="1800" dirty="0" smtClean="0"/>
          </a:p>
          <a:p>
            <a:pPr>
              <a:buNone/>
            </a:pPr>
            <a:endParaRPr lang="pt-PT" sz="1800" dirty="0" smtClean="0"/>
          </a:p>
          <a:p>
            <a:pPr>
              <a:buNone/>
            </a:pPr>
            <a:r>
              <a:rPr lang="pt-PT" sz="1800" dirty="0" smtClean="0"/>
              <a:t>Em 1975, Alberto Melo assume, em Portugal, o cargo de Diretor Geral da Educação Permanente . É esta a perspetiva que desenvolve na Educação de Adultos sobretudo na resposta comunitária à alfabetização .</a:t>
            </a:r>
          </a:p>
          <a:p>
            <a:pPr>
              <a:buNone/>
            </a:pPr>
            <a:endParaRPr lang="pt-PT" sz="1800" dirty="0" smtClean="0"/>
          </a:p>
          <a:p>
            <a:pPr>
              <a:buNone/>
            </a:pPr>
            <a:endParaRPr lang="pt-PT" sz="1800" dirty="0" smtClean="0"/>
          </a:p>
          <a:p>
            <a:pPr>
              <a:buNone/>
            </a:pPr>
            <a:r>
              <a:rPr lang="pt-PT" sz="1800" dirty="0" smtClean="0"/>
              <a:t>Nota</a:t>
            </a:r>
            <a:r>
              <a:rPr lang="pt-PT" sz="1800" i="1" dirty="0" smtClean="0">
                <a:solidFill>
                  <a:srgbClr val="C00000"/>
                </a:solidFill>
              </a:rPr>
              <a:t>: Alberto Melo foi consultor da UNESCO, fundador da </a:t>
            </a:r>
            <a:r>
              <a:rPr lang="pt-PT" sz="1800" i="1" u="sng" dirty="0" smtClean="0">
                <a:solidFill>
                  <a:srgbClr val="C00000"/>
                </a:solidFill>
              </a:rPr>
              <a:t>In Loco </a:t>
            </a:r>
            <a:r>
              <a:rPr lang="pt-PT" sz="1800" i="1" dirty="0" smtClean="0">
                <a:solidFill>
                  <a:srgbClr val="C00000"/>
                </a:solidFill>
              </a:rPr>
              <a:t>(ADL), criador e coordenador do programa de RVCC (Reconhecimento, Validação e Certificação de Competências). É Presidente do Conselho Executivo da APCEP</a:t>
            </a:r>
          </a:p>
          <a:p>
            <a:pPr>
              <a:buNone/>
            </a:pPr>
            <a:endParaRPr lang="pt-PT" sz="1500" dirty="0" smtClean="0"/>
          </a:p>
          <a:p>
            <a:pPr>
              <a:buNone/>
            </a:pPr>
            <a:endParaRPr lang="pt-PT" sz="1400" dirty="0" smtClean="0"/>
          </a:p>
          <a:p>
            <a:pPr>
              <a:buNone/>
            </a:pPr>
            <a:endParaRPr lang="pt-PT" sz="1400" dirty="0" smtClean="0"/>
          </a:p>
          <a:p>
            <a:pPr>
              <a:buNone/>
            </a:pPr>
            <a:endParaRPr lang="pt-PT" sz="1400" dirty="0"/>
          </a:p>
        </p:txBody>
      </p:sp>
      <p:sp>
        <p:nvSpPr>
          <p:cNvPr id="4" name="Marcador de Posição de Conteúdo 3"/>
          <p:cNvSpPr>
            <a:spLocks noGrp="1"/>
          </p:cNvSpPr>
          <p:nvPr>
            <p:ph sz="half" idx="2"/>
          </p:nvPr>
        </p:nvSpPr>
        <p:spPr>
          <a:xfrm>
            <a:off x="4499992" y="1600200"/>
            <a:ext cx="4186808" cy="5257800"/>
          </a:xfrm>
        </p:spPr>
        <p:txBody>
          <a:bodyPr>
            <a:normAutofit fontScale="70000" lnSpcReduction="20000"/>
          </a:bodyPr>
          <a:lstStyle/>
          <a:p>
            <a:pPr marL="179388" indent="-179388"/>
            <a:r>
              <a:rPr lang="pt-PT" dirty="0" smtClean="0"/>
              <a:t> </a:t>
            </a:r>
            <a:r>
              <a:rPr lang="pt-PT" sz="1900" dirty="0" smtClean="0"/>
              <a:t>Em vez de campanhas de alfabetização, reconhece a Educação Popular.</a:t>
            </a:r>
          </a:p>
          <a:p>
            <a:pPr marL="179388" indent="-179388"/>
            <a:r>
              <a:rPr lang="pt-PT" sz="1900" dirty="0" smtClean="0"/>
              <a:t>Reconhece  e toma como parceiras  do Estado as iniciativas populares de alfabetização de adultos. </a:t>
            </a:r>
          </a:p>
          <a:p>
            <a:pPr marL="179388" indent="-179388"/>
            <a:r>
              <a:rPr lang="pt-PT" sz="1900" dirty="0" smtClean="0"/>
              <a:t>Apoia financeiramente e em materiais  as Associações de Educação Popular.</a:t>
            </a:r>
          </a:p>
          <a:p>
            <a:pPr marL="179388" indent="-179388"/>
            <a:r>
              <a:rPr lang="pt-PT" sz="1900" dirty="0" smtClean="0"/>
              <a:t>Reconhece os animadores voluntários das associações.</a:t>
            </a:r>
          </a:p>
          <a:p>
            <a:pPr marL="179388" indent="-179388"/>
            <a:r>
              <a:rPr lang="pt-PT" sz="1900" dirty="0" smtClean="0"/>
              <a:t>Introduz novas formas de avaliação alicerçadas nos saberes prévios, de vida, dos participantes</a:t>
            </a:r>
            <a:r>
              <a:rPr lang="pt-PT" sz="1600" dirty="0" smtClean="0"/>
              <a:t>. </a:t>
            </a:r>
            <a:endParaRPr lang="pt-PT" dirty="0" smtClean="0"/>
          </a:p>
          <a:p>
            <a:endParaRPr lang="pt-PT" dirty="0" smtClean="0"/>
          </a:p>
          <a:p>
            <a:pPr>
              <a:buNone/>
            </a:pPr>
            <a:r>
              <a:rPr lang="pt-PT" sz="1600" dirty="0" smtClean="0"/>
              <a:t>                                                         http://aepzambujal.com</a:t>
            </a:r>
            <a:r>
              <a:rPr lang="pt-PT" sz="1900" dirty="0" smtClean="0"/>
              <a:t>/</a:t>
            </a:r>
          </a:p>
          <a:p>
            <a:endParaRPr lang="pt-PT" dirty="0" smtClean="0"/>
          </a:p>
          <a:p>
            <a:endParaRPr lang="pt-PT" dirty="0" smtClean="0"/>
          </a:p>
          <a:p>
            <a:pPr>
              <a:buNone/>
            </a:pPr>
            <a:endParaRPr lang="pt-PT" sz="1500" dirty="0" smtClean="0"/>
          </a:p>
          <a:p>
            <a:pPr>
              <a:buNone/>
            </a:pPr>
            <a:endParaRPr lang="pt-PT" sz="1500" dirty="0" smtClean="0"/>
          </a:p>
          <a:p>
            <a:pPr>
              <a:buNone/>
            </a:pPr>
            <a:endParaRPr lang="pt-PT" sz="1500" dirty="0" smtClean="0"/>
          </a:p>
          <a:p>
            <a:pPr>
              <a:buNone/>
            </a:pPr>
            <a:endParaRPr lang="pt-PT" sz="1500" dirty="0" smtClean="0"/>
          </a:p>
          <a:p>
            <a:pPr>
              <a:buNone/>
            </a:pPr>
            <a:endParaRPr lang="pt-PT" sz="1500" dirty="0" smtClean="0"/>
          </a:p>
          <a:p>
            <a:pPr>
              <a:buNone/>
            </a:pPr>
            <a:endParaRPr lang="pt-PT" sz="1500" dirty="0" smtClean="0"/>
          </a:p>
          <a:p>
            <a:pPr>
              <a:buNone/>
            </a:pPr>
            <a:r>
              <a:rPr lang="pt-PT" sz="1500" dirty="0" smtClean="0"/>
              <a:t>Guimarães, P. (2011). </a:t>
            </a:r>
            <a:r>
              <a:rPr lang="pt-PT" sz="1800" dirty="0" smtClean="0"/>
              <a:t>Políticas de Educação de Adultos em Portugal </a:t>
            </a:r>
            <a:r>
              <a:rPr lang="pt-PT" sz="1500" dirty="0" smtClean="0"/>
              <a:t>(1999-2006). </a:t>
            </a:r>
            <a:r>
              <a:rPr lang="pt-PT" sz="1500" i="1" dirty="0" smtClean="0"/>
              <a:t>A Emergência da Educação e Formação para a </a:t>
            </a:r>
            <a:r>
              <a:rPr lang="pt-PT" sz="1500" i="1" dirty="0" err="1" smtClean="0"/>
              <a:t>competividade</a:t>
            </a:r>
            <a:r>
              <a:rPr lang="pt-PT" sz="1500" i="1" dirty="0" smtClean="0"/>
              <a:t> -</a:t>
            </a:r>
            <a:r>
              <a:rPr lang="pt-PT" sz="1600" dirty="0" smtClean="0"/>
              <a:t> Braga: Universidade do Minho/Instituto de Educação.</a:t>
            </a:r>
            <a:r>
              <a:rPr lang="pt-PT" sz="1500" i="1" dirty="0" smtClean="0"/>
              <a:t> </a:t>
            </a:r>
            <a:endParaRPr lang="pt-PT" sz="1500" dirty="0"/>
          </a:p>
        </p:txBody>
      </p:sp>
      <p:sp>
        <p:nvSpPr>
          <p:cNvPr id="5" name="Rectângulo 4"/>
          <p:cNvSpPr/>
          <p:nvPr/>
        </p:nvSpPr>
        <p:spPr>
          <a:xfrm>
            <a:off x="323528" y="4813994"/>
            <a:ext cx="3312368" cy="307777"/>
          </a:xfrm>
          <a:prstGeom prst="rect">
            <a:avLst/>
          </a:prstGeom>
        </p:spPr>
        <p:txBody>
          <a:bodyPr wrap="square">
            <a:spAutoFit/>
          </a:bodyPr>
          <a:lstStyle/>
          <a:p>
            <a:endParaRPr lang="pt-PT" sz="1400" dirty="0"/>
          </a:p>
        </p:txBody>
      </p:sp>
      <p:pic>
        <p:nvPicPr>
          <p:cNvPr id="6" name="Imagem 5"/>
          <p:cNvPicPr/>
          <p:nvPr/>
        </p:nvPicPr>
        <p:blipFill>
          <a:blip r:embed="rId2" cstate="print"/>
          <a:srcRect/>
          <a:stretch>
            <a:fillRect/>
          </a:stretch>
        </p:blipFill>
        <p:spPr bwMode="auto">
          <a:xfrm>
            <a:off x="4572000" y="4653136"/>
            <a:ext cx="864096" cy="792088"/>
          </a:xfrm>
          <a:prstGeom prst="rect">
            <a:avLst/>
          </a:prstGeom>
          <a:noFill/>
          <a:ln w="9525">
            <a:noFill/>
            <a:miter lim="800000"/>
            <a:headEnd/>
            <a:tailEnd/>
          </a:ln>
        </p:spPr>
      </p:pic>
      <p:pic>
        <p:nvPicPr>
          <p:cNvPr id="8" name="Picture 5" descr="image?EBbDj3QnkSUjgBOkfaUbsI8xBp%2F033q5Xpv56y8baM6Jd5cqb3gNI7h6rhJmNlIN&amp;width=440"/>
          <p:cNvPicPr>
            <a:picLocks noChangeAspect="1" noChangeArrowheads="1"/>
          </p:cNvPicPr>
          <p:nvPr/>
        </p:nvPicPr>
        <p:blipFill>
          <a:blip r:embed="rId3" cstate="print"/>
          <a:srcRect/>
          <a:stretch>
            <a:fillRect/>
          </a:stretch>
        </p:blipFill>
        <p:spPr bwMode="auto">
          <a:xfrm>
            <a:off x="467544" y="980728"/>
            <a:ext cx="2592288" cy="3623378"/>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323528" y="188640"/>
            <a:ext cx="1584176" cy="1879363"/>
          </a:xfrm>
          <a:prstGeom prst="rect">
            <a:avLst/>
          </a:prstGeom>
          <a:noFill/>
          <a:ln w="9525">
            <a:noFill/>
            <a:miter lim="800000"/>
            <a:headEnd/>
            <a:tailEnd/>
          </a:ln>
        </p:spPr>
      </p:pic>
      <p:pic>
        <p:nvPicPr>
          <p:cNvPr id="10" name="Imagem 9"/>
          <p:cNvPicPr/>
          <p:nvPr/>
        </p:nvPicPr>
        <p:blipFill>
          <a:blip r:embed="rId5" cstate="print"/>
          <a:srcRect/>
          <a:stretch>
            <a:fillRect/>
          </a:stretch>
        </p:blipFill>
        <p:spPr bwMode="auto">
          <a:xfrm>
            <a:off x="2051720" y="3212976"/>
            <a:ext cx="792088" cy="848668"/>
          </a:xfrm>
          <a:prstGeom prst="rect">
            <a:avLst/>
          </a:prstGeom>
          <a:noFill/>
          <a:ln w="9525">
            <a:noFill/>
            <a:miter lim="800000"/>
            <a:headEnd/>
            <a:tailEnd/>
          </a:ln>
        </p:spPr>
      </p:pic>
      <p:pic>
        <p:nvPicPr>
          <p:cNvPr id="11" name="Imagem 10" descr="aepz-logo"/>
          <p:cNvPicPr/>
          <p:nvPr/>
        </p:nvPicPr>
        <p:blipFill>
          <a:blip r:embed="rId6" cstate="print"/>
          <a:srcRect/>
          <a:stretch>
            <a:fillRect/>
          </a:stretch>
        </p:blipFill>
        <p:spPr bwMode="auto">
          <a:xfrm>
            <a:off x="7740352" y="3429000"/>
            <a:ext cx="1110035" cy="106547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r"/>
            <a:r>
              <a:rPr lang="pt-PT" sz="2000" dirty="0" smtClean="0">
                <a:solidFill>
                  <a:srgbClr val="C00000"/>
                </a:solidFill>
                <a:effectLst>
                  <a:outerShdw blurRad="38100" dist="38100" dir="2700000" algn="tl">
                    <a:srgbClr val="000000">
                      <a:alpha val="43137"/>
                    </a:srgbClr>
                  </a:outerShdw>
                </a:effectLst>
              </a:rPr>
              <a:t>Dia Internacional da Alfabetização</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Dia Internacional da Literacia </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8 de setembro de 2018</a:t>
            </a:r>
            <a:r>
              <a:rPr lang="pt-PT" sz="1800" dirty="0" smtClean="0">
                <a:solidFill>
                  <a:srgbClr val="C00000"/>
                </a:solidFill>
                <a:effectLst>
                  <a:outerShdw blurRad="38100" dist="38100" dir="2700000" algn="tl">
                    <a:srgbClr val="000000">
                      <a:alpha val="43137"/>
                    </a:srgbClr>
                  </a:outerShdw>
                </a:effectLst>
              </a:rPr>
              <a:t/>
            </a:r>
            <a:br>
              <a:rPr lang="pt-PT" sz="1800" dirty="0" smtClean="0">
                <a:solidFill>
                  <a:srgbClr val="C00000"/>
                </a:solidFill>
                <a:effectLst>
                  <a:outerShdw blurRad="38100" dist="38100" dir="2700000" algn="tl">
                    <a:srgbClr val="000000">
                      <a:alpha val="43137"/>
                    </a:srgbClr>
                  </a:outerShdw>
                </a:effectLst>
              </a:rPr>
            </a:br>
            <a:r>
              <a:rPr lang="pt-PT" sz="2000" i="1" dirty="0" smtClean="0">
                <a:solidFill>
                  <a:schemeClr val="accent4">
                    <a:lumMod val="60000"/>
                    <a:lumOff val="40000"/>
                  </a:schemeClr>
                </a:solidFill>
                <a:effectLst>
                  <a:outerShdw blurRad="38100" dist="38100" dir="2700000" algn="tl">
                    <a:srgbClr val="000000">
                      <a:alpha val="43137"/>
                    </a:srgbClr>
                  </a:outerShdw>
                </a:effectLst>
              </a:rPr>
              <a:t> Literacia e alfabetização de adultos</a:t>
            </a:r>
            <a:br>
              <a:rPr lang="pt-PT" sz="2000" i="1" dirty="0" smtClean="0">
                <a:solidFill>
                  <a:schemeClr val="accent4">
                    <a:lumMod val="60000"/>
                    <a:lumOff val="40000"/>
                  </a:schemeClr>
                </a:solidFill>
                <a:effectLst>
                  <a:outerShdw blurRad="38100" dist="38100" dir="2700000" algn="tl">
                    <a:srgbClr val="000000">
                      <a:alpha val="43137"/>
                    </a:srgbClr>
                  </a:outerShdw>
                </a:effectLst>
              </a:rPr>
            </a:br>
            <a:endParaRPr lang="pt-PT" sz="2000" dirty="0">
              <a:solidFill>
                <a:srgbClr val="7030A0"/>
              </a:solidFill>
            </a:endParaRPr>
          </a:p>
        </p:txBody>
      </p:sp>
      <p:sp>
        <p:nvSpPr>
          <p:cNvPr id="3" name="Marcador de Posição de Conteúdo 2"/>
          <p:cNvSpPr>
            <a:spLocks noGrp="1"/>
          </p:cNvSpPr>
          <p:nvPr>
            <p:ph sz="half" idx="1"/>
          </p:nvPr>
        </p:nvSpPr>
        <p:spPr>
          <a:xfrm>
            <a:off x="457200" y="1268760"/>
            <a:ext cx="2170584" cy="5256584"/>
          </a:xfrm>
        </p:spPr>
        <p:txBody>
          <a:bodyPr>
            <a:normAutofit/>
          </a:bodyPr>
          <a:lstStyle/>
          <a:p>
            <a:pPr>
              <a:buNone/>
            </a:pPr>
            <a:endParaRPr lang="pt-PT" sz="1400" dirty="0" smtClean="0"/>
          </a:p>
          <a:p>
            <a:pPr marL="179388" indent="-179388">
              <a:buNone/>
            </a:pPr>
            <a:endParaRPr lang="pt-PT" sz="1400" dirty="0" smtClean="0"/>
          </a:p>
          <a:p>
            <a:pPr marL="179388" indent="-179388">
              <a:buNone/>
            </a:pPr>
            <a:endParaRPr lang="pt-PT" sz="1400" dirty="0" smtClean="0"/>
          </a:p>
          <a:p>
            <a:pPr marL="179388" indent="-179388">
              <a:buNone/>
            </a:pPr>
            <a:endParaRPr lang="pt-PT" sz="1400" dirty="0" smtClean="0"/>
          </a:p>
          <a:p>
            <a:pPr marL="179388" indent="-179388">
              <a:buNone/>
            </a:pPr>
            <a:endParaRPr lang="pt-PT" sz="1400" dirty="0" smtClean="0"/>
          </a:p>
          <a:p>
            <a:pPr marL="179388" indent="-179388">
              <a:buNone/>
            </a:pPr>
            <a:endParaRPr lang="pt-PT" sz="1400" dirty="0" smtClean="0"/>
          </a:p>
          <a:p>
            <a:pPr marL="179388" indent="-179388">
              <a:buNone/>
            </a:pPr>
            <a:endParaRPr lang="pt-PT" sz="1400" dirty="0" smtClean="0"/>
          </a:p>
          <a:p>
            <a:pPr marL="179388" indent="-179388">
              <a:buNone/>
            </a:pPr>
            <a:endParaRPr lang="pt-PT" sz="1400" dirty="0" smtClean="0"/>
          </a:p>
          <a:p>
            <a:pPr marL="179388" indent="-179388">
              <a:buNone/>
            </a:pPr>
            <a:endParaRPr lang="pt-PT" sz="1400" dirty="0" smtClean="0"/>
          </a:p>
          <a:p>
            <a:pPr marL="179388" indent="-179388">
              <a:buNone/>
            </a:pPr>
            <a:r>
              <a:rPr lang="pt-PT" sz="1400" dirty="0" smtClean="0"/>
              <a:t>Manuel Lucas Estevão</a:t>
            </a:r>
            <a:endParaRPr lang="pt-PT" sz="1400" i="1" dirty="0" smtClean="0"/>
          </a:p>
          <a:p>
            <a:pPr marL="179388" indent="-179388">
              <a:buNone/>
            </a:pPr>
            <a:r>
              <a:rPr lang="pt-PT" sz="1400" i="1" dirty="0" smtClean="0"/>
              <a:t>Foi Diretor-Geral da Educação de Adultos</a:t>
            </a:r>
          </a:p>
          <a:p>
            <a:pPr marL="179388" indent="-179388">
              <a:buNone/>
            </a:pPr>
            <a:r>
              <a:rPr lang="pt-PT" sz="1400" i="1" dirty="0" smtClean="0"/>
              <a:t>Coordenador do Plano Nacional de Educação de Adultos</a:t>
            </a:r>
          </a:p>
          <a:p>
            <a:pPr marL="179388" indent="-179388">
              <a:buNone/>
            </a:pPr>
            <a:r>
              <a:rPr lang="pt-PT" sz="1400" i="1" dirty="0" smtClean="0"/>
              <a:t>Presidente da Comissão Diretiva da APCEP</a:t>
            </a:r>
          </a:p>
          <a:p>
            <a:endParaRPr lang="pt-PT" sz="1400" dirty="0" smtClean="0"/>
          </a:p>
          <a:p>
            <a:pPr>
              <a:buNone/>
            </a:pPr>
            <a:endParaRPr lang="pt-PT" sz="1400" dirty="0" smtClean="0"/>
          </a:p>
          <a:p>
            <a:pPr>
              <a:buNone/>
            </a:pPr>
            <a:endParaRPr lang="pt-PT" sz="1400" dirty="0"/>
          </a:p>
        </p:txBody>
      </p:sp>
      <p:sp>
        <p:nvSpPr>
          <p:cNvPr id="4" name="Marcador de Posição de Conteúdo 3"/>
          <p:cNvSpPr>
            <a:spLocks noGrp="1"/>
          </p:cNvSpPr>
          <p:nvPr>
            <p:ph sz="half" idx="2"/>
          </p:nvPr>
        </p:nvSpPr>
        <p:spPr>
          <a:xfrm>
            <a:off x="2771800" y="1600200"/>
            <a:ext cx="5915000" cy="5257800"/>
          </a:xfrm>
        </p:spPr>
        <p:txBody>
          <a:bodyPr>
            <a:normAutofit/>
          </a:bodyPr>
          <a:lstStyle/>
          <a:p>
            <a:pPr>
              <a:buNone/>
            </a:pPr>
            <a:r>
              <a:rPr lang="pt-PT" sz="1400" dirty="0" smtClean="0"/>
              <a:t>A Lei 3/79 manda elaborar um </a:t>
            </a:r>
            <a:r>
              <a:rPr lang="pt-PT" sz="1400" b="1" dirty="0" smtClean="0"/>
              <a:t>Plano Nacional de Alfabetização e Educação de Base de Adultos.</a:t>
            </a:r>
          </a:p>
          <a:p>
            <a:pPr>
              <a:buNone/>
            </a:pPr>
            <a:r>
              <a:rPr lang="pt-PT" sz="1400" dirty="0" smtClean="0"/>
              <a:t>Lucas Estevão  procedeu a um estudo sistemático, ouviu múltiplos colaboradores que, procederam, nomeadamente, ao primeiro estudo sociológico da Educação de Adultos em Portugal através de um questionário às Associações de Educação Popular e de uma  entrevista em profundidade a animadores de todo o país.</a:t>
            </a:r>
          </a:p>
          <a:p>
            <a:pPr>
              <a:buNone/>
            </a:pPr>
            <a:endParaRPr lang="pt-PT" sz="1300" dirty="0" smtClean="0"/>
          </a:p>
          <a:p>
            <a:pPr>
              <a:buNone/>
            </a:pPr>
            <a:endParaRPr lang="pt-PT" sz="1300" dirty="0" smtClean="0"/>
          </a:p>
          <a:p>
            <a:pPr>
              <a:buNone/>
            </a:pPr>
            <a:endParaRPr lang="pt-PT" sz="1300" dirty="0" smtClean="0"/>
          </a:p>
          <a:p>
            <a:pPr>
              <a:buNone/>
            </a:pPr>
            <a:endParaRPr lang="pt-PT" sz="1300" dirty="0" smtClean="0"/>
          </a:p>
          <a:p>
            <a:pPr>
              <a:buNone/>
            </a:pPr>
            <a:endParaRPr lang="pt-PT" sz="1300" dirty="0" smtClean="0"/>
          </a:p>
          <a:p>
            <a:pPr>
              <a:buNone/>
            </a:pPr>
            <a:endParaRPr lang="pt-PT" sz="1400" dirty="0" smtClean="0"/>
          </a:p>
          <a:p>
            <a:pPr>
              <a:buNone/>
            </a:pPr>
            <a:r>
              <a:rPr lang="pt-PT" sz="1400" dirty="0" smtClean="0"/>
              <a:t>A implementação das políticas expressas</a:t>
            </a:r>
          </a:p>
          <a:p>
            <a:pPr>
              <a:buNone/>
            </a:pPr>
            <a:r>
              <a:rPr lang="pt-PT" sz="1400" dirty="0" smtClean="0"/>
              <a:t>no PNAEBA  permitiram  uma descentralização regional com autonomia financeira e rede de coordenadores/animadores concelhios, o lançamento experimental de Projetos Regionais Integrados para adequação às especificidades de cada Região, o início de uma Rede de Centros de Cultura e Educação Permanente, a criação de materiais de apoio à alfabetização de adultos integrados nas dinâmicas comunitárias experimentais de formação de animadores e, sobretudo a continuação do chamado Apoio à Educação Popular: a Associações e a Animadores locais. </a:t>
            </a:r>
          </a:p>
          <a:p>
            <a:pPr marL="179388" indent="-179388"/>
            <a:endParaRPr lang="pt-PT" sz="1500" dirty="0"/>
          </a:p>
        </p:txBody>
      </p:sp>
      <p:sp>
        <p:nvSpPr>
          <p:cNvPr id="5" name="Rectângulo 4"/>
          <p:cNvSpPr/>
          <p:nvPr/>
        </p:nvSpPr>
        <p:spPr>
          <a:xfrm>
            <a:off x="323528" y="4813994"/>
            <a:ext cx="3312368" cy="307777"/>
          </a:xfrm>
          <a:prstGeom prst="rect">
            <a:avLst/>
          </a:prstGeom>
        </p:spPr>
        <p:txBody>
          <a:bodyPr wrap="square">
            <a:spAutoFit/>
          </a:bodyPr>
          <a:lstStyle/>
          <a:p>
            <a:endParaRPr lang="pt-PT" sz="1400" dirty="0"/>
          </a:p>
        </p:txBody>
      </p:sp>
      <p:pic>
        <p:nvPicPr>
          <p:cNvPr id="6" name="Imagem 5" descr="Manuel+Lucas+Est%C3%AAv%C3%A3o"/>
          <p:cNvPicPr/>
          <p:nvPr/>
        </p:nvPicPr>
        <p:blipFill>
          <a:blip r:embed="rId3" cstate="print"/>
          <a:srcRect/>
          <a:stretch>
            <a:fillRect/>
          </a:stretch>
        </p:blipFill>
        <p:spPr bwMode="auto">
          <a:xfrm>
            <a:off x="971600" y="5489848"/>
            <a:ext cx="1152128" cy="1368152"/>
          </a:xfrm>
          <a:prstGeom prst="rect">
            <a:avLst/>
          </a:prstGeom>
          <a:noFill/>
          <a:ln w="9525">
            <a:noFill/>
            <a:miter lim="800000"/>
            <a:headEnd/>
            <a:tailEnd/>
          </a:ln>
        </p:spPr>
      </p:pic>
      <p:sp>
        <p:nvSpPr>
          <p:cNvPr id="7" name="Rectângulo 6"/>
          <p:cNvSpPr/>
          <p:nvPr/>
        </p:nvSpPr>
        <p:spPr>
          <a:xfrm>
            <a:off x="0" y="188640"/>
            <a:ext cx="5004048" cy="646331"/>
          </a:xfrm>
          <a:prstGeom prst="rect">
            <a:avLst/>
          </a:prstGeom>
        </p:spPr>
        <p:txBody>
          <a:bodyPr wrap="square">
            <a:spAutoFit/>
          </a:bodyPr>
          <a:lstStyle/>
          <a:p>
            <a:pPr lvl="0" fontAlgn="base">
              <a:spcBef>
                <a:spcPct val="0"/>
              </a:spcBef>
              <a:spcAft>
                <a:spcPct val="0"/>
              </a:spcAft>
            </a:pPr>
            <a:r>
              <a:rPr lang="pt-PT" sz="1200" dirty="0" smtClean="0">
                <a:latin typeface="Arial" pitchFamily="34" charset="0"/>
                <a:ea typeface="Calibri" pitchFamily="34" charset="0"/>
                <a:cs typeface="Arial" pitchFamily="34" charset="0"/>
              </a:rPr>
              <a:t>Benavente, A; Gago, J.M.;  Salgado, L. &amp;   Wall, K. (1980). </a:t>
            </a:r>
            <a:r>
              <a:rPr lang="pt-PT" sz="1200" i="1" dirty="0" smtClean="0">
                <a:latin typeface="Arial" pitchFamily="34" charset="0"/>
                <a:ea typeface="Calibri" pitchFamily="34" charset="0"/>
                <a:cs typeface="Arial" pitchFamily="34" charset="0"/>
              </a:rPr>
              <a:t>   </a:t>
            </a:r>
          </a:p>
          <a:p>
            <a:pPr lvl="0" fontAlgn="base">
              <a:spcBef>
                <a:spcPct val="0"/>
              </a:spcBef>
              <a:spcAft>
                <a:spcPct val="0"/>
              </a:spcAft>
            </a:pPr>
            <a:r>
              <a:rPr lang="pt-PT" sz="1200" i="1" dirty="0" err="1" smtClean="0">
                <a:latin typeface="Arial" pitchFamily="34" charset="0"/>
                <a:ea typeface="Calibri" pitchFamily="34" charset="0"/>
                <a:cs typeface="Arial" pitchFamily="34" charset="0"/>
              </a:rPr>
              <a:t>Objectivos</a:t>
            </a:r>
            <a:r>
              <a:rPr lang="pt-PT" sz="1200" i="1" dirty="0" smtClean="0">
                <a:latin typeface="Arial" pitchFamily="34" charset="0"/>
                <a:ea typeface="Calibri" pitchFamily="34" charset="0"/>
                <a:cs typeface="Arial" pitchFamily="34" charset="0"/>
              </a:rPr>
              <a:t>, Situa</a:t>
            </a:r>
            <a:r>
              <a:rPr lang="pt-PT" sz="1200" i="1" dirty="0" smtClean="0">
                <a:ea typeface="Calibri" pitchFamily="34" charset="0"/>
                <a:cs typeface="Arial" pitchFamily="34" charset="0"/>
              </a:rPr>
              <a:t>ç</a:t>
            </a:r>
            <a:r>
              <a:rPr lang="pt-PT" sz="1200" i="1" dirty="0" smtClean="0">
                <a:latin typeface="Arial" pitchFamily="34" charset="0"/>
                <a:ea typeface="Calibri" pitchFamily="34" charset="0"/>
                <a:cs typeface="Arial" pitchFamily="34" charset="0"/>
              </a:rPr>
              <a:t>ões e Pr</a:t>
            </a:r>
            <a:r>
              <a:rPr lang="pt-PT" sz="1200" i="1" dirty="0" smtClean="0">
                <a:ea typeface="Calibri" pitchFamily="34" charset="0"/>
                <a:cs typeface="Arial" pitchFamily="34" charset="0"/>
              </a:rPr>
              <a:t>á</a:t>
            </a:r>
            <a:r>
              <a:rPr lang="pt-PT" sz="1200" i="1" dirty="0" smtClean="0">
                <a:latin typeface="Arial" pitchFamily="34" charset="0"/>
                <a:ea typeface="Calibri" pitchFamily="34" charset="0"/>
                <a:cs typeface="Arial" pitchFamily="34" charset="0"/>
              </a:rPr>
              <a:t>ticas de Educa</a:t>
            </a:r>
            <a:r>
              <a:rPr lang="pt-PT" sz="1200" i="1" dirty="0" smtClean="0">
                <a:ea typeface="Calibri" pitchFamily="34" charset="0"/>
                <a:cs typeface="Arial" pitchFamily="34" charset="0"/>
              </a:rPr>
              <a:t>ç</a:t>
            </a:r>
            <a:r>
              <a:rPr lang="pt-PT" sz="1200" i="1" dirty="0" smtClean="0">
                <a:latin typeface="Arial" pitchFamily="34" charset="0"/>
                <a:ea typeface="Calibri" pitchFamily="34" charset="0"/>
                <a:cs typeface="Arial" pitchFamily="34" charset="0"/>
              </a:rPr>
              <a:t>ão de Adultos em Portugal </a:t>
            </a:r>
            <a:r>
              <a:rPr lang="pt-PT" sz="1200" i="1" dirty="0" smtClean="0">
                <a:ea typeface="Calibri" pitchFamily="34" charset="0"/>
                <a:cs typeface="Arial" pitchFamily="34" charset="0"/>
              </a:rPr>
              <a:t>–</a:t>
            </a:r>
            <a:r>
              <a:rPr lang="pt-PT" sz="1200" i="1" dirty="0" smtClean="0">
                <a:latin typeface="Arial" pitchFamily="34" charset="0"/>
                <a:ea typeface="Calibri" pitchFamily="34" charset="0"/>
                <a:cs typeface="Arial" pitchFamily="34" charset="0"/>
              </a:rPr>
              <a:t> 1979. </a:t>
            </a:r>
            <a:r>
              <a:rPr lang="pt-PT" sz="1200" dirty="0" smtClean="0">
                <a:latin typeface="Arial" pitchFamily="34" charset="0"/>
                <a:ea typeface="Calibri" pitchFamily="34" charset="0"/>
                <a:cs typeface="Arial" pitchFamily="34" charset="0"/>
              </a:rPr>
              <a:t>Lisboa: </a:t>
            </a:r>
            <a:r>
              <a:rPr lang="pt-PT" sz="1100" dirty="0" smtClean="0">
                <a:latin typeface="Arial" pitchFamily="34" charset="0"/>
                <a:ea typeface="Calibri" pitchFamily="34" charset="0"/>
                <a:cs typeface="Arial" pitchFamily="34" charset="0"/>
              </a:rPr>
              <a:t>ME/DGEA</a:t>
            </a:r>
            <a:endParaRPr lang="pt-PT" sz="3200" dirty="0" smtClean="0">
              <a:latin typeface="Arial" pitchFamily="34" charset="0"/>
              <a:cs typeface="Arial" pitchFamily="34" charset="0"/>
            </a:endParaRPr>
          </a:p>
        </p:txBody>
      </p:sp>
      <p:pic>
        <p:nvPicPr>
          <p:cNvPr id="8" name="Picture 29"/>
          <p:cNvPicPr>
            <a:picLocks noChangeAspect="1" noChangeArrowheads="1"/>
          </p:cNvPicPr>
          <p:nvPr/>
        </p:nvPicPr>
        <p:blipFill>
          <a:blip r:embed="rId4" cstate="print"/>
          <a:srcRect/>
          <a:stretch>
            <a:fillRect/>
          </a:stretch>
        </p:blipFill>
        <p:spPr bwMode="auto">
          <a:xfrm>
            <a:off x="611560" y="980728"/>
            <a:ext cx="2016224" cy="2520280"/>
          </a:xfrm>
          <a:prstGeom prst="rect">
            <a:avLst/>
          </a:prstGeom>
          <a:noFill/>
          <a:ln w="9525">
            <a:noFill/>
            <a:miter lim="800000"/>
            <a:headEnd/>
            <a:tailEnd/>
          </a:ln>
        </p:spPr>
      </p:pic>
      <p:pic>
        <p:nvPicPr>
          <p:cNvPr id="13" name="irc_mi" descr="1032594?tp=UH&amp;db=IMAGENS"/>
          <p:cNvPicPr>
            <a:picLocks noChangeAspect="1" noChangeArrowheads="1"/>
          </p:cNvPicPr>
          <p:nvPr/>
        </p:nvPicPr>
        <p:blipFill>
          <a:blip r:embed="rId5" cstate="print"/>
          <a:srcRect/>
          <a:stretch>
            <a:fillRect/>
          </a:stretch>
        </p:blipFill>
        <p:spPr bwMode="auto">
          <a:xfrm>
            <a:off x="3347864" y="3284984"/>
            <a:ext cx="1440160" cy="1153266"/>
          </a:xfrm>
          <a:prstGeom prst="rect">
            <a:avLst/>
          </a:prstGeom>
          <a:noFill/>
          <a:ln w="9525">
            <a:noFill/>
            <a:miter lim="800000"/>
            <a:headEnd/>
            <a:tailEnd/>
          </a:ln>
        </p:spPr>
      </p:pic>
      <p:pic>
        <p:nvPicPr>
          <p:cNvPr id="21" name="Imagem 20"/>
          <p:cNvPicPr/>
          <p:nvPr/>
        </p:nvPicPr>
        <p:blipFill>
          <a:blip r:embed="rId6" cstate="print"/>
          <a:srcRect/>
          <a:stretch>
            <a:fillRect/>
          </a:stretch>
        </p:blipFill>
        <p:spPr bwMode="auto">
          <a:xfrm>
            <a:off x="4860032" y="3356992"/>
            <a:ext cx="1296144" cy="1080120"/>
          </a:xfrm>
          <a:prstGeom prst="rect">
            <a:avLst/>
          </a:prstGeom>
          <a:noFill/>
          <a:ln w="9525">
            <a:noFill/>
            <a:miter lim="800000"/>
            <a:headEnd/>
            <a:tailEnd/>
          </a:ln>
        </p:spPr>
      </p:pic>
      <p:pic>
        <p:nvPicPr>
          <p:cNvPr id="23" name="Imagem 22"/>
          <p:cNvPicPr/>
          <p:nvPr/>
        </p:nvPicPr>
        <p:blipFill>
          <a:blip r:embed="rId7" cstate="print"/>
          <a:srcRect/>
          <a:stretch>
            <a:fillRect/>
          </a:stretch>
        </p:blipFill>
        <p:spPr bwMode="auto">
          <a:xfrm>
            <a:off x="6156176" y="3356992"/>
            <a:ext cx="1440160" cy="1008112"/>
          </a:xfrm>
          <a:prstGeom prst="rect">
            <a:avLst/>
          </a:prstGeom>
          <a:noFill/>
          <a:ln w="9525">
            <a:noFill/>
            <a:miter lim="800000"/>
            <a:headEnd/>
            <a:tailEnd/>
          </a:ln>
        </p:spPr>
      </p:pic>
      <p:pic>
        <p:nvPicPr>
          <p:cNvPr id="24" name="Picture 28" descr="Resultado de imagem para lucília salgado"/>
          <p:cNvPicPr>
            <a:picLocks noChangeAspect="1" noChangeArrowheads="1"/>
          </p:cNvPicPr>
          <p:nvPr/>
        </p:nvPicPr>
        <p:blipFill>
          <a:blip r:embed="rId8" cstate="print"/>
          <a:srcRect/>
          <a:stretch>
            <a:fillRect/>
          </a:stretch>
        </p:blipFill>
        <p:spPr bwMode="auto">
          <a:xfrm>
            <a:off x="7596336" y="3356992"/>
            <a:ext cx="1342886" cy="1008112"/>
          </a:xfrm>
          <a:prstGeom prst="rect">
            <a:avLst/>
          </a:prstGeom>
          <a:noFill/>
          <a:ln w="9525">
            <a:noFill/>
            <a:miter lim="800000"/>
            <a:headEnd/>
            <a:tailEnd/>
          </a:ln>
        </p:spPr>
      </p:pic>
      <p:cxnSp>
        <p:nvCxnSpPr>
          <p:cNvPr id="26" name="Conexão em ângulos rectos 25"/>
          <p:cNvCxnSpPr/>
          <p:nvPr/>
        </p:nvCxnSpPr>
        <p:spPr>
          <a:xfrm rot="16200000" flipH="1">
            <a:off x="3131840" y="2996952"/>
            <a:ext cx="792088" cy="36004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Rectângulo 26"/>
          <p:cNvSpPr/>
          <p:nvPr/>
        </p:nvSpPr>
        <p:spPr>
          <a:xfrm>
            <a:off x="2286000" y="1268761"/>
            <a:ext cx="6390456" cy="276999"/>
          </a:xfrm>
          <a:prstGeom prst="rect">
            <a:avLst/>
          </a:prstGeom>
        </p:spPr>
        <p:txBody>
          <a:bodyPr wrap="square">
            <a:spAutoFit/>
          </a:bodyPr>
          <a:lstStyle/>
          <a:p>
            <a:pPr algn="r">
              <a:buNone/>
            </a:pPr>
            <a:r>
              <a:rPr lang="pt-PT" sz="1200" dirty="0" smtClean="0">
                <a:solidFill>
                  <a:srgbClr val="00B050"/>
                </a:solidFill>
              </a:rPr>
              <a:t>A Propósito de Elaboração de Um Plano Nacional de Literacia </a:t>
            </a:r>
          </a:p>
        </p:txBody>
      </p:sp>
      <p:cxnSp>
        <p:nvCxnSpPr>
          <p:cNvPr id="17" name="Conexão em ângulos rectos 16"/>
          <p:cNvCxnSpPr/>
          <p:nvPr/>
        </p:nvCxnSpPr>
        <p:spPr>
          <a:xfrm rot="10800000">
            <a:off x="2267744" y="692696"/>
            <a:ext cx="2016224" cy="1872208"/>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a:solidFill>
                  <a:srgbClr val="C00000"/>
                </a:solidFill>
                <a:effectLst>
                  <a:outerShdw blurRad="38100" dist="38100" dir="2700000" algn="tl">
                    <a:srgbClr val="000000">
                      <a:alpha val="43137"/>
                    </a:srgbClr>
                  </a:outerShdw>
                </a:effectLst>
              </a:rPr>
              <a:t/>
            </a:r>
            <a:br>
              <a:rPr lang="pt-PT" sz="2200" dirty="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Dia Internacional da Alfabetização</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Dia Internacional da Literacia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8 de setembro de 2018</a:t>
            </a:r>
            <a:br>
              <a:rPr lang="pt-PT" sz="2200" dirty="0" smtClean="0">
                <a:solidFill>
                  <a:srgbClr val="C00000"/>
                </a:solidFill>
                <a:effectLst>
                  <a:outerShdw blurRad="38100" dist="38100" dir="2700000" algn="tl">
                    <a:srgbClr val="000000">
                      <a:alpha val="43137"/>
                    </a:srgbClr>
                  </a:outerShdw>
                </a:effectLst>
              </a:rPr>
            </a:br>
            <a:r>
              <a:rPr lang="pt-PT" sz="2400" i="1" dirty="0" smtClean="0">
                <a:solidFill>
                  <a:schemeClr val="accent4">
                    <a:lumMod val="60000"/>
                    <a:lumOff val="40000"/>
                  </a:schemeClr>
                </a:solidFill>
                <a:effectLst>
                  <a:outerShdw blurRad="38100" dist="38100" dir="2700000" algn="tl">
                    <a:srgbClr val="000000">
                      <a:alpha val="43137"/>
                    </a:srgbClr>
                  </a:outerShdw>
                </a:effectLst>
              </a:rPr>
              <a:t> Literacia e alfabetização de adultos</a:t>
            </a: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dirty="0" smtClean="0">
                <a:solidFill>
                  <a:srgbClr val="C00000"/>
                </a:solidFill>
                <a:effectLst>
                  <a:outerShdw blurRad="38100" dist="38100" dir="2700000" algn="tl">
                    <a:srgbClr val="000000">
                      <a:alpha val="43137"/>
                    </a:srgbClr>
                  </a:outerShdw>
                </a:effectLst>
              </a:rPr>
              <a:t/>
            </a:r>
            <a:br>
              <a:rPr lang="pt-PT" dirty="0" smtClean="0">
                <a:solidFill>
                  <a:srgbClr val="C00000"/>
                </a:solidFill>
                <a:effectLst>
                  <a:outerShdw blurRad="38100" dist="38100" dir="2700000" algn="tl">
                    <a:srgbClr val="000000">
                      <a:alpha val="43137"/>
                    </a:srgbClr>
                  </a:outerShdw>
                </a:effectLst>
              </a:rPr>
            </a:br>
            <a:endParaRPr lang="pt-PT" dirty="0"/>
          </a:p>
        </p:txBody>
      </p:sp>
      <p:sp>
        <p:nvSpPr>
          <p:cNvPr id="7" name="Marcador de Posição de Conteúdo 6"/>
          <p:cNvSpPr>
            <a:spLocks noGrp="1"/>
          </p:cNvSpPr>
          <p:nvPr>
            <p:ph idx="1"/>
          </p:nvPr>
        </p:nvSpPr>
        <p:spPr>
          <a:xfrm>
            <a:off x="457200" y="1484784"/>
            <a:ext cx="8229600" cy="5373216"/>
          </a:xfrm>
        </p:spPr>
        <p:txBody>
          <a:bodyPr>
            <a:normAutofit fontScale="40000" lnSpcReduction="20000"/>
          </a:bodyPr>
          <a:lstStyle/>
          <a:p>
            <a:pPr>
              <a:buNone/>
            </a:pPr>
            <a:r>
              <a:rPr lang="pt-PT" sz="5000" dirty="0" smtClean="0">
                <a:solidFill>
                  <a:schemeClr val="accent2">
                    <a:lumMod val="75000"/>
                  </a:schemeClr>
                </a:solidFill>
              </a:rPr>
              <a:t>O estudo referido permitiu identificar as características das atividades de alfabetização realizadas em contextos de educação popular:</a:t>
            </a:r>
          </a:p>
          <a:p>
            <a:pPr>
              <a:buNone/>
            </a:pPr>
            <a:endParaRPr lang="pt-PT" dirty="0" smtClean="0"/>
          </a:p>
          <a:p>
            <a:pPr lvl="0"/>
            <a:r>
              <a:rPr lang="pt-PT" sz="4000" dirty="0" smtClean="0"/>
              <a:t>Não havia, à partida, separação entre práticas educativas e outras práticas sociais. A educação inseria-se no interior de outras práticas de vida. </a:t>
            </a:r>
          </a:p>
          <a:p>
            <a:pPr lvl="0"/>
            <a:endParaRPr lang="pt-PT" dirty="0" smtClean="0"/>
          </a:p>
          <a:p>
            <a:pPr lvl="0"/>
            <a:r>
              <a:rPr lang="pt-PT" sz="4000" dirty="0" smtClean="0"/>
              <a:t>Assim, não havia separação entre alfabetização e aquisição de outros conhecimentos. Lia-se para aprender outras coisas não </a:t>
            </a:r>
            <a:r>
              <a:rPr lang="pt-PT" sz="4000" dirty="0" err="1" smtClean="0"/>
              <a:t>disciplinarizadas</a:t>
            </a:r>
            <a:r>
              <a:rPr lang="pt-PT" sz="4000" dirty="0" smtClean="0"/>
              <a:t>. </a:t>
            </a:r>
          </a:p>
          <a:p>
            <a:pPr lvl="0"/>
            <a:endParaRPr lang="pt-PT" dirty="0" smtClean="0"/>
          </a:p>
          <a:p>
            <a:pPr lvl="0"/>
            <a:r>
              <a:rPr lang="pt-PT" dirty="0" smtClean="0"/>
              <a:t> </a:t>
            </a:r>
            <a:r>
              <a:rPr lang="pt-PT" sz="4000" dirty="0" smtClean="0"/>
              <a:t>Aprendia-se fazendo, realizando. Não existiam exercícios fúteis, sem significado para o próprio. Escrevia-se o que era necessário comunicar, ao presidente da Câmara, aos outros participantes da associação, aos professores dos filhos. </a:t>
            </a:r>
            <a:endParaRPr lang="pt-PT" dirty="0" smtClean="0"/>
          </a:p>
          <a:p>
            <a:pPr lvl="0">
              <a:buNone/>
            </a:pPr>
            <a:endParaRPr lang="pt-PT" dirty="0" smtClean="0"/>
          </a:p>
          <a:p>
            <a:pPr lvl="0"/>
            <a:r>
              <a:rPr lang="pt-PT" sz="4000" dirty="0" smtClean="0"/>
              <a:t>A hierarquia entre quem ensina e quem aprende não existia, assim como não existiam formalismos escolares de ensino. A filha que ensina o pai tem com este a relação familiar habitual. </a:t>
            </a:r>
          </a:p>
          <a:p>
            <a:pPr lvl="0">
              <a:buNone/>
            </a:pPr>
            <a:endParaRPr lang="pt-PT" dirty="0" smtClean="0"/>
          </a:p>
          <a:p>
            <a:pPr lvl="0"/>
            <a:r>
              <a:rPr lang="pt-PT" sz="4000" dirty="0" smtClean="0"/>
              <a:t>Determinante igualmente é o contexto de aprendizagem, o quadro institucional onde se desenvolvem as </a:t>
            </a:r>
            <a:r>
              <a:rPr lang="pt-PT" sz="4000" dirty="0" err="1" smtClean="0"/>
              <a:t>actividades</a:t>
            </a:r>
            <a:r>
              <a:rPr lang="pt-PT" sz="4000" dirty="0" smtClean="0"/>
              <a:t>. As associações, enquanto organizações </a:t>
            </a:r>
            <a:r>
              <a:rPr lang="pt-PT" sz="4000" dirty="0" err="1" smtClean="0"/>
              <a:t>efectivamente</a:t>
            </a:r>
            <a:r>
              <a:rPr lang="pt-PT" sz="4000" dirty="0" smtClean="0"/>
              <a:t> comunitárias, muitas vezes criadas e geridas pelos próprios participantes, não constituíam elemento constrangedor à aprendizagem. </a:t>
            </a:r>
          </a:p>
          <a:p>
            <a:pPr>
              <a:buNone/>
            </a:pPr>
            <a:endParaRPr lang="pt-PT" b="1" dirty="0" smtClean="0"/>
          </a:p>
          <a:p>
            <a:pPr>
              <a:buNone/>
            </a:pPr>
            <a:r>
              <a:rPr lang="pt-PT" dirty="0" smtClean="0"/>
              <a:t>Salgado, L. (1995). Políticas e Práticas de Educação  de  Adultos em Portugal --  </a:t>
            </a:r>
            <a:r>
              <a:rPr lang="pt-PT" dirty="0" err="1" smtClean="0"/>
              <a:t>Perspectiva</a:t>
            </a:r>
            <a:r>
              <a:rPr lang="pt-PT" dirty="0" smtClean="0"/>
              <a:t>   Multicultural. In </a:t>
            </a:r>
            <a:r>
              <a:rPr lang="pt-PT" i="1" dirty="0" smtClean="0"/>
              <a:t>A Educação de Adultos em Contexto Multicultural.</a:t>
            </a:r>
            <a:r>
              <a:rPr lang="pt-PT" dirty="0" smtClean="0"/>
              <a:t> Lisboa: Universidade Aberta</a:t>
            </a:r>
            <a:r>
              <a:rPr lang="pt-PT" b="1" dirty="0" smtClean="0"/>
              <a:t>.</a:t>
            </a:r>
            <a:endParaRPr lang="pt-PT" dirty="0" smtClean="0"/>
          </a:p>
          <a:p>
            <a:pPr>
              <a:buNone/>
            </a:pPr>
            <a:endParaRPr lang="pt-PT"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a:solidFill>
                  <a:srgbClr val="C00000"/>
                </a:solidFill>
                <a:effectLst>
                  <a:outerShdw blurRad="38100" dist="38100" dir="2700000" algn="tl">
                    <a:srgbClr val="000000">
                      <a:alpha val="43137"/>
                    </a:srgbClr>
                  </a:outerShdw>
                </a:effectLst>
              </a:rPr>
              <a:t/>
            </a:r>
            <a:br>
              <a:rPr lang="pt-PT" sz="2200" dirty="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Dia Internacional da Alfabetização</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Dia Internacional da Literacia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8 de setembro de 2018</a:t>
            </a:r>
            <a:br>
              <a:rPr lang="pt-PT" sz="2200" dirty="0" smtClean="0">
                <a:solidFill>
                  <a:srgbClr val="C00000"/>
                </a:solidFill>
                <a:effectLst>
                  <a:outerShdw blurRad="38100" dist="38100" dir="2700000" algn="tl">
                    <a:srgbClr val="000000">
                      <a:alpha val="43137"/>
                    </a:srgbClr>
                  </a:outerShdw>
                </a:effectLst>
              </a:rPr>
            </a:br>
            <a:r>
              <a:rPr lang="pt-PT" sz="2400" i="1" dirty="0" smtClean="0">
                <a:solidFill>
                  <a:schemeClr val="accent4">
                    <a:lumMod val="60000"/>
                    <a:lumOff val="40000"/>
                  </a:schemeClr>
                </a:solidFill>
                <a:effectLst>
                  <a:outerShdw blurRad="38100" dist="38100" dir="2700000" algn="tl">
                    <a:srgbClr val="000000">
                      <a:alpha val="43137"/>
                    </a:srgbClr>
                  </a:outerShdw>
                </a:effectLst>
              </a:rPr>
              <a:t> Literacia e alfabetização de adultos</a:t>
            </a: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dirty="0" smtClean="0">
                <a:solidFill>
                  <a:srgbClr val="C00000"/>
                </a:solidFill>
                <a:effectLst>
                  <a:outerShdw blurRad="38100" dist="38100" dir="2700000" algn="tl">
                    <a:srgbClr val="000000">
                      <a:alpha val="43137"/>
                    </a:srgbClr>
                  </a:outerShdw>
                </a:effectLst>
              </a:rPr>
              <a:t/>
            </a:r>
            <a:br>
              <a:rPr lang="pt-PT" dirty="0" smtClean="0">
                <a:solidFill>
                  <a:srgbClr val="C00000"/>
                </a:solidFill>
                <a:effectLst>
                  <a:outerShdw blurRad="38100" dist="38100" dir="2700000" algn="tl">
                    <a:srgbClr val="000000">
                      <a:alpha val="43137"/>
                    </a:srgbClr>
                  </a:outerShdw>
                </a:effectLst>
              </a:rPr>
            </a:br>
            <a:endParaRPr lang="pt-PT" dirty="0"/>
          </a:p>
        </p:txBody>
      </p:sp>
      <p:sp>
        <p:nvSpPr>
          <p:cNvPr id="7" name="Marcador de Posição de Conteúdo 6"/>
          <p:cNvSpPr>
            <a:spLocks noGrp="1"/>
          </p:cNvSpPr>
          <p:nvPr>
            <p:ph sz="half" idx="2"/>
          </p:nvPr>
        </p:nvSpPr>
        <p:spPr/>
        <p:txBody>
          <a:bodyPr>
            <a:normAutofit fontScale="92500" lnSpcReduction="20000"/>
          </a:bodyPr>
          <a:lstStyle/>
          <a:p>
            <a:pPr>
              <a:buNone/>
            </a:pPr>
            <a:r>
              <a:rPr lang="pt-PT" sz="1500" dirty="0" smtClean="0">
                <a:effectLst>
                  <a:outerShdw blurRad="38100" dist="38100" dir="2700000" algn="tl">
                    <a:srgbClr val="000000">
                      <a:alpha val="43137"/>
                    </a:srgbClr>
                  </a:outerShdw>
                </a:effectLst>
              </a:rPr>
              <a:t>A </a:t>
            </a:r>
            <a:r>
              <a:rPr lang="pt-PT" sz="1500" u="sng" dirty="0" err="1" smtClean="0">
                <a:effectLst>
                  <a:outerShdw blurRad="38100" dist="38100" dir="2700000" algn="tl">
                    <a:srgbClr val="000000">
                      <a:alpha val="43137"/>
                    </a:srgbClr>
                  </a:outerShdw>
                </a:effectLst>
              </a:rPr>
              <a:t>linguistica</a:t>
            </a:r>
            <a:r>
              <a:rPr lang="pt-PT" sz="1500" dirty="0" smtClean="0"/>
              <a:t> -   Paulo Freire percebeu que o que as pessoas analfabetas sabem são frases, palavras e sílabas (palavras ditas devagarinho). As letras não fazem parte, à partida, do seu conhecimento. Vão aparecer depois. Por isso, se parte das sílabas que compõem cada palavra para, posteriormente, construir com elas novas palavras. </a:t>
            </a:r>
          </a:p>
          <a:p>
            <a:pPr>
              <a:buNone/>
            </a:pPr>
            <a:endParaRPr lang="pt-PT" sz="1500" dirty="0" smtClean="0"/>
          </a:p>
          <a:p>
            <a:pPr>
              <a:buNone/>
            </a:pPr>
            <a:r>
              <a:rPr lang="pt-PT" sz="1500" dirty="0" smtClean="0"/>
              <a:t>Exige-se um trabalho </a:t>
            </a:r>
          </a:p>
          <a:p>
            <a:pPr>
              <a:buNone/>
            </a:pPr>
            <a:r>
              <a:rPr lang="pt-PT" sz="1500" dirty="0" smtClean="0"/>
              <a:t>de desenvolvimento a</a:t>
            </a:r>
          </a:p>
          <a:p>
            <a:pPr>
              <a:buNone/>
            </a:pPr>
            <a:r>
              <a:rPr lang="pt-PT" sz="1500" dirty="0" smtClean="0"/>
              <a:t>da  consciência </a:t>
            </a:r>
            <a:r>
              <a:rPr lang="pt-PT" sz="1500" dirty="0" err="1" smtClean="0"/>
              <a:t>fonol</a:t>
            </a:r>
            <a:r>
              <a:rPr lang="pt-PT" sz="1500" u="sng" dirty="0" err="1" smtClean="0"/>
              <a:t>ó</a:t>
            </a:r>
            <a:r>
              <a:rPr lang="pt-PT" sz="1500" u="sng" dirty="0" smtClean="0"/>
              <a:t>-</a:t>
            </a:r>
            <a:endParaRPr lang="pt-PT" sz="1500" dirty="0" smtClean="0"/>
          </a:p>
          <a:p>
            <a:pPr>
              <a:buNone/>
            </a:pPr>
            <a:r>
              <a:rPr lang="pt-PT" sz="1500" dirty="0" err="1" smtClean="0"/>
              <a:t>gica</a:t>
            </a:r>
            <a:r>
              <a:rPr lang="pt-PT" sz="1500" dirty="0" smtClean="0"/>
              <a:t> </a:t>
            </a:r>
            <a:r>
              <a:rPr lang="pt-PT" sz="1600" dirty="0" smtClean="0"/>
              <a:t>(</a:t>
            </a:r>
            <a:r>
              <a:rPr lang="pt-PT" sz="1500" dirty="0" smtClean="0"/>
              <a:t>separar bem as</a:t>
            </a:r>
          </a:p>
          <a:p>
            <a:pPr>
              <a:buNone/>
            </a:pPr>
            <a:r>
              <a:rPr lang="pt-PT" sz="1500" dirty="0" smtClean="0"/>
              <a:t>sílabas) .</a:t>
            </a:r>
          </a:p>
          <a:p>
            <a:pPr>
              <a:buNone/>
            </a:pPr>
            <a:endParaRPr lang="pt-PT" sz="1500" dirty="0" smtClean="0"/>
          </a:p>
          <a:p>
            <a:pPr>
              <a:buNone/>
            </a:pPr>
            <a:r>
              <a:rPr lang="pt-PT" sz="1500" dirty="0" smtClean="0"/>
              <a:t>A lista de palavras tem</a:t>
            </a:r>
          </a:p>
          <a:p>
            <a:pPr>
              <a:buNone/>
            </a:pPr>
            <a:r>
              <a:rPr lang="pt-PT" sz="1500" dirty="0" smtClean="0"/>
              <a:t>de ser feita de modo a </a:t>
            </a:r>
          </a:p>
          <a:p>
            <a:pPr>
              <a:buNone/>
            </a:pPr>
            <a:r>
              <a:rPr lang="pt-PT" sz="1500" dirty="0" smtClean="0"/>
              <a:t>que se apresentem </a:t>
            </a:r>
          </a:p>
          <a:p>
            <a:pPr>
              <a:buNone/>
            </a:pPr>
            <a:r>
              <a:rPr lang="pt-PT" sz="1500" dirty="0" smtClean="0"/>
              <a:t>todos os casos da escrita</a:t>
            </a:r>
            <a:r>
              <a:rPr lang="pt-PT" sz="1700" dirty="0" smtClean="0"/>
              <a:t>.</a:t>
            </a:r>
          </a:p>
          <a:p>
            <a:pPr>
              <a:buNone/>
            </a:pPr>
            <a:r>
              <a:rPr lang="pt-PT" sz="1300" dirty="0" smtClean="0"/>
              <a:t>(cerca de 30 palavras)</a:t>
            </a:r>
            <a:endParaRPr lang="pt-PT" sz="1300" dirty="0"/>
          </a:p>
        </p:txBody>
      </p:sp>
      <p:sp>
        <p:nvSpPr>
          <p:cNvPr id="8" name="Marcador de Posição de Conteúdo 7"/>
          <p:cNvSpPr>
            <a:spLocks noGrp="1"/>
          </p:cNvSpPr>
          <p:nvPr>
            <p:ph sz="half" idx="1"/>
          </p:nvPr>
        </p:nvSpPr>
        <p:spPr/>
        <p:txBody>
          <a:bodyPr>
            <a:normAutofit fontScale="92500" lnSpcReduction="20000"/>
          </a:bodyPr>
          <a:lstStyle/>
          <a:p>
            <a:pPr>
              <a:buNone/>
            </a:pPr>
            <a:r>
              <a:rPr lang="pt-PT" sz="1600" dirty="0" smtClean="0"/>
              <a:t>Nunca existiu em Portugal a recomendação de qualquer método de alfabetização</a:t>
            </a:r>
            <a:r>
              <a:rPr lang="pt-PT" sz="2400" dirty="0" smtClean="0"/>
              <a:t>.</a:t>
            </a:r>
          </a:p>
          <a:p>
            <a:pPr>
              <a:buNone/>
            </a:pPr>
            <a:r>
              <a:rPr lang="pt-PT" sz="1600" dirty="0" smtClean="0"/>
              <a:t>No entanto, o chamado método de Paulo Freire apresenta-se como uma pedagogia adequada aos adultos iletrados e facilmente </a:t>
            </a:r>
            <a:r>
              <a:rPr lang="pt-PT" sz="1600" dirty="0" err="1" smtClean="0"/>
              <a:t>transmi</a:t>
            </a:r>
            <a:r>
              <a:rPr lang="pt-PT" sz="1600" u="sng" dirty="0" err="1" smtClean="0"/>
              <a:t>s</a:t>
            </a:r>
            <a:r>
              <a:rPr lang="pt-PT" sz="1600" u="sng" dirty="0" smtClean="0"/>
              <a:t> </a:t>
            </a:r>
            <a:r>
              <a:rPr lang="pt-PT" sz="1600" dirty="0" err="1" smtClean="0"/>
              <a:t>sível</a:t>
            </a:r>
            <a:r>
              <a:rPr lang="pt-PT" sz="1600" dirty="0" smtClean="0"/>
              <a:t> aos formadores dos destinatários adultos.</a:t>
            </a:r>
          </a:p>
          <a:p>
            <a:pPr>
              <a:buNone/>
            </a:pPr>
            <a:r>
              <a:rPr lang="pt-PT" sz="1600" dirty="0" smtClean="0"/>
              <a:t>Duas componentes fundamentais:</a:t>
            </a:r>
          </a:p>
          <a:p>
            <a:pPr>
              <a:buNone/>
            </a:pPr>
            <a:r>
              <a:rPr lang="pt-PT" sz="1600" dirty="0" smtClean="0">
                <a:effectLst>
                  <a:outerShdw blurRad="38100" dist="38100" dir="2700000" algn="tl">
                    <a:srgbClr val="000000">
                      <a:alpha val="43137"/>
                    </a:srgbClr>
                  </a:outerShdw>
                </a:effectLst>
              </a:rPr>
              <a:t> A </a:t>
            </a:r>
            <a:r>
              <a:rPr lang="pt-PT" sz="1600" u="sng" dirty="0" smtClean="0">
                <a:effectLst>
                  <a:outerShdw blurRad="38100" dist="38100" dir="2700000" algn="tl">
                    <a:srgbClr val="000000">
                      <a:alpha val="43137"/>
                    </a:srgbClr>
                  </a:outerShdw>
                </a:effectLst>
              </a:rPr>
              <a:t>social</a:t>
            </a:r>
            <a:r>
              <a:rPr lang="pt-PT" sz="1600" dirty="0" smtClean="0">
                <a:effectLst>
                  <a:outerShdw blurRad="38100" dist="38100" dir="2700000" algn="tl">
                    <a:srgbClr val="000000">
                      <a:alpha val="43137"/>
                    </a:srgbClr>
                  </a:outerShdw>
                </a:effectLst>
              </a:rPr>
              <a:t> </a:t>
            </a:r>
            <a:r>
              <a:rPr lang="pt-PT" sz="1600" dirty="0" smtClean="0"/>
              <a:t>–  previamente, organiza-se uma lista de palavras geradoras que têm de estar fortemente ancoradas na vida do grupo de participantes. Por essa razão, será necessário construir uma lista de palavras para cada grupo com quem se vai trabalhar.  </a:t>
            </a:r>
          </a:p>
          <a:p>
            <a:pPr>
              <a:buNone/>
            </a:pPr>
            <a:r>
              <a:rPr lang="pt-PT" sz="1600" dirty="0" smtClean="0"/>
              <a:t>No grupo, no trabalho sobre cada palavra, existirá uma situação prévia de grande envolvimento com o termo para que, no momento de </a:t>
            </a:r>
          </a:p>
          <a:p>
            <a:pPr>
              <a:buNone/>
            </a:pPr>
            <a:r>
              <a:rPr lang="pt-PT" sz="1600" dirty="0" smtClean="0"/>
              <a:t>                       apresentar a palavra escrita, cada </a:t>
            </a:r>
          </a:p>
          <a:p>
            <a:pPr>
              <a:buNone/>
            </a:pPr>
            <a:r>
              <a:rPr lang="pt-PT" sz="1600" dirty="0" smtClean="0"/>
              <a:t>                       pessoa a possa decorar na relação </a:t>
            </a:r>
          </a:p>
          <a:p>
            <a:pPr>
              <a:buNone/>
            </a:pPr>
            <a:r>
              <a:rPr lang="pt-PT" sz="1600" dirty="0" smtClean="0"/>
              <a:t>                       com a sua vida e da sua comunidade. </a:t>
            </a:r>
          </a:p>
          <a:p>
            <a:pPr>
              <a:buNone/>
            </a:pPr>
            <a:endParaRPr lang="pt-PT" sz="2400" dirty="0"/>
          </a:p>
        </p:txBody>
      </p:sp>
      <p:pic>
        <p:nvPicPr>
          <p:cNvPr id="9" name="Imagem 8"/>
          <p:cNvPicPr/>
          <p:nvPr/>
        </p:nvPicPr>
        <p:blipFill>
          <a:blip r:embed="rId2" cstate="print"/>
          <a:srcRect/>
          <a:stretch>
            <a:fillRect/>
          </a:stretch>
        </p:blipFill>
        <p:spPr bwMode="auto">
          <a:xfrm>
            <a:off x="1043608" y="260648"/>
            <a:ext cx="2371725" cy="1228725"/>
          </a:xfrm>
          <a:prstGeom prst="rect">
            <a:avLst/>
          </a:prstGeom>
          <a:noFill/>
          <a:ln w="9525">
            <a:noFill/>
            <a:miter lim="800000"/>
            <a:headEnd/>
            <a:tailEnd/>
          </a:ln>
        </p:spPr>
      </p:pic>
      <p:pic>
        <p:nvPicPr>
          <p:cNvPr id="10" name="Imagem 9"/>
          <p:cNvPicPr/>
          <p:nvPr/>
        </p:nvPicPr>
        <p:blipFill>
          <a:blip r:embed="rId3" cstate="print"/>
          <a:srcRect/>
          <a:stretch>
            <a:fillRect/>
          </a:stretch>
        </p:blipFill>
        <p:spPr bwMode="auto">
          <a:xfrm>
            <a:off x="6830060" y="3212976"/>
            <a:ext cx="2313940" cy="2361565"/>
          </a:xfrm>
          <a:prstGeom prst="rect">
            <a:avLst/>
          </a:prstGeom>
          <a:noFill/>
          <a:ln w="9525">
            <a:noFill/>
            <a:miter lim="800000"/>
            <a:headEnd/>
            <a:tailEnd/>
          </a:ln>
        </p:spPr>
      </p:pic>
      <p:pic>
        <p:nvPicPr>
          <p:cNvPr id="11" name="Imagem 10" descr="Resultado de imagem para letras prá vida">
            <a:hlinkClick r:id="rId4" tgtFrame="&quot;_blank&quot;"/>
          </p:cNvPr>
          <p:cNvPicPr/>
          <p:nvPr/>
        </p:nvPicPr>
        <p:blipFill>
          <a:blip r:embed="rId5" cstate="print"/>
          <a:srcRect/>
          <a:stretch>
            <a:fillRect/>
          </a:stretch>
        </p:blipFill>
        <p:spPr bwMode="auto">
          <a:xfrm>
            <a:off x="251520" y="5229200"/>
            <a:ext cx="1062327" cy="1225358"/>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91264" cy="1714202"/>
          </a:xfrm>
        </p:spPr>
        <p:txBody>
          <a:bodyPr>
            <a:normAutofit fontScale="90000"/>
          </a:bodyPr>
          <a:lstStyle/>
          <a:p>
            <a:pPr algn="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a:solidFill>
                  <a:srgbClr val="C00000"/>
                </a:solidFill>
                <a:effectLst>
                  <a:outerShdw blurRad="38100" dist="38100" dir="2700000" algn="tl">
                    <a:srgbClr val="000000">
                      <a:alpha val="43137"/>
                    </a:srgbClr>
                  </a:outerShdw>
                </a:effectLst>
              </a:rPr>
              <a:t/>
            </a:r>
            <a:br>
              <a:rPr lang="pt-PT" sz="2200" dirty="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Dia Internacional da Alfabetização</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Dia Internacional da Literacia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8 de setembro de 2018</a:t>
            </a:r>
            <a:br>
              <a:rPr lang="pt-PT" sz="2200" dirty="0" smtClean="0">
                <a:solidFill>
                  <a:srgbClr val="C00000"/>
                </a:solidFill>
                <a:effectLst>
                  <a:outerShdw blurRad="38100" dist="38100" dir="2700000" algn="tl">
                    <a:srgbClr val="000000">
                      <a:alpha val="43137"/>
                    </a:srgbClr>
                  </a:outerShdw>
                </a:effectLst>
              </a:rPr>
            </a:br>
            <a:r>
              <a:rPr lang="pt-PT" sz="2400" i="1" dirty="0" smtClean="0">
                <a:solidFill>
                  <a:schemeClr val="accent4">
                    <a:lumMod val="60000"/>
                    <a:lumOff val="40000"/>
                  </a:schemeClr>
                </a:solidFill>
                <a:effectLst>
                  <a:outerShdw blurRad="38100" dist="38100" dir="2700000" algn="tl">
                    <a:srgbClr val="000000">
                      <a:alpha val="43137"/>
                    </a:srgbClr>
                  </a:outerShdw>
                </a:effectLst>
              </a:rPr>
              <a:t> Literacia e alfabetização de adultos</a:t>
            </a:r>
            <a:br>
              <a:rPr lang="pt-PT" sz="2400" i="1" dirty="0" smtClean="0">
                <a:solidFill>
                  <a:schemeClr val="accent4">
                    <a:lumMod val="60000"/>
                    <a:lumOff val="40000"/>
                  </a:schemeClr>
                </a:solidFill>
                <a:effectLst>
                  <a:outerShdw blurRad="38100" dist="38100" dir="2700000" algn="tl">
                    <a:srgbClr val="000000">
                      <a:alpha val="43137"/>
                    </a:srgbClr>
                  </a:outerShdw>
                </a:effectLst>
              </a:rPr>
            </a:br>
            <a:r>
              <a:rPr lang="pt-PT" sz="2400" dirty="0" smtClean="0"/>
              <a:t>Em 2018 temos uma realidade muito diversa de pessoas que não sabem ler nem escrever. Grupos tipo com características, competências e necessidades de resposta  bem diferentes .</a:t>
            </a:r>
            <a:br>
              <a:rPr lang="pt-PT" sz="2400" dirty="0" smtClean="0"/>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dirty="0" smtClean="0">
                <a:solidFill>
                  <a:srgbClr val="C00000"/>
                </a:solidFill>
                <a:effectLst>
                  <a:outerShdw blurRad="38100" dist="38100" dir="2700000" algn="tl">
                    <a:srgbClr val="000000">
                      <a:alpha val="43137"/>
                    </a:srgbClr>
                  </a:outerShdw>
                </a:effectLst>
              </a:rPr>
              <a:t/>
            </a:r>
            <a:br>
              <a:rPr lang="pt-PT" dirty="0" smtClean="0">
                <a:solidFill>
                  <a:srgbClr val="C00000"/>
                </a:solidFill>
                <a:effectLst>
                  <a:outerShdw blurRad="38100" dist="38100" dir="2700000" algn="tl">
                    <a:srgbClr val="000000">
                      <a:alpha val="43137"/>
                    </a:srgbClr>
                  </a:outerShdw>
                </a:effectLst>
              </a:rPr>
            </a:br>
            <a:endParaRPr lang="pt-PT" dirty="0"/>
          </a:p>
        </p:txBody>
      </p:sp>
      <p:sp>
        <p:nvSpPr>
          <p:cNvPr id="6" name="Marcador de Posição de Conteúdo 5"/>
          <p:cNvSpPr>
            <a:spLocks noGrp="1"/>
          </p:cNvSpPr>
          <p:nvPr>
            <p:ph sz="half" idx="1"/>
          </p:nvPr>
        </p:nvSpPr>
        <p:spPr>
          <a:xfrm>
            <a:off x="457200" y="2060848"/>
            <a:ext cx="8686800" cy="5040560"/>
          </a:xfrm>
        </p:spPr>
        <p:txBody>
          <a:bodyPr>
            <a:normAutofit/>
          </a:bodyPr>
          <a:lstStyle/>
          <a:p>
            <a:pPr>
              <a:buNone/>
            </a:pPr>
            <a:r>
              <a:rPr lang="pt-PT" sz="1600" dirty="0" smtClean="0">
                <a:solidFill>
                  <a:schemeClr val="accent2">
                    <a:lumMod val="75000"/>
                  </a:schemeClr>
                </a:solidFill>
              </a:rPr>
              <a:t>                            </a:t>
            </a:r>
          </a:p>
          <a:p>
            <a:pPr>
              <a:buNone/>
            </a:pPr>
            <a:endParaRPr lang="pt-PT" sz="1600" dirty="0" smtClean="0">
              <a:solidFill>
                <a:schemeClr val="accent2">
                  <a:lumMod val="75000"/>
                </a:schemeClr>
              </a:solidFill>
            </a:endParaRPr>
          </a:p>
          <a:p>
            <a:pPr>
              <a:buNone/>
            </a:pPr>
            <a:r>
              <a:rPr lang="pt-PT" sz="1600" dirty="0" smtClean="0">
                <a:solidFill>
                  <a:schemeClr val="accent2">
                    <a:lumMod val="75000"/>
                  </a:schemeClr>
                </a:solidFill>
              </a:rPr>
              <a:t>                                     Adultos, seniores que não  aprenderam a ler</a:t>
            </a:r>
          </a:p>
          <a:p>
            <a:pPr>
              <a:buNone/>
            </a:pPr>
            <a:r>
              <a:rPr lang="pt-PT" sz="1600" dirty="0" smtClean="0">
                <a:solidFill>
                  <a:schemeClr val="accent2">
                    <a:lumMod val="75000"/>
                  </a:schemeClr>
                </a:solidFill>
              </a:rPr>
              <a:t>                                     antes  de 1975</a:t>
            </a:r>
          </a:p>
          <a:p>
            <a:pPr>
              <a:buNone/>
            </a:pPr>
            <a:endParaRPr lang="pt-PT" sz="1600" dirty="0" smtClean="0">
              <a:solidFill>
                <a:schemeClr val="accent2">
                  <a:lumMod val="75000"/>
                </a:schemeClr>
              </a:solidFill>
            </a:endParaRPr>
          </a:p>
          <a:p>
            <a:pPr>
              <a:buNone/>
            </a:pPr>
            <a:endParaRPr lang="pt-PT" sz="1600" dirty="0" smtClean="0">
              <a:solidFill>
                <a:schemeClr val="accent2">
                  <a:lumMod val="75000"/>
                </a:schemeClr>
              </a:solidFill>
            </a:endParaRPr>
          </a:p>
          <a:p>
            <a:pPr>
              <a:buNone/>
            </a:pPr>
            <a:r>
              <a:rPr lang="pt-PT" sz="1600" dirty="0" smtClean="0">
                <a:solidFill>
                  <a:schemeClr val="accent2">
                    <a:lumMod val="75000"/>
                  </a:schemeClr>
                </a:solidFill>
              </a:rPr>
              <a:t>                                                                        Jovens saídos do sistema                </a:t>
            </a:r>
          </a:p>
          <a:p>
            <a:pPr>
              <a:buNone/>
            </a:pPr>
            <a:r>
              <a:rPr lang="pt-PT" sz="1600" dirty="0" smtClean="0">
                <a:solidFill>
                  <a:schemeClr val="accent2">
                    <a:lumMod val="75000"/>
                  </a:schemeClr>
                </a:solidFill>
              </a:rPr>
              <a:t>                                                                                escolar sem saber ler.</a:t>
            </a:r>
          </a:p>
          <a:p>
            <a:pPr>
              <a:buNone/>
            </a:pPr>
            <a:r>
              <a:rPr lang="pt-PT" sz="1600" dirty="0" smtClean="0">
                <a:solidFill>
                  <a:schemeClr val="accent2">
                    <a:lumMod val="75000"/>
                  </a:schemeClr>
                </a:solidFill>
              </a:rPr>
              <a:t>                                         Trabalhadores e </a:t>
            </a:r>
          </a:p>
          <a:p>
            <a:pPr>
              <a:buNone/>
            </a:pPr>
            <a:r>
              <a:rPr lang="pt-PT" sz="1600" dirty="0" smtClean="0">
                <a:solidFill>
                  <a:schemeClr val="accent2">
                    <a:lumMod val="75000"/>
                  </a:schemeClr>
                </a:solidFill>
              </a:rPr>
              <a:t>                                          desempregados </a:t>
            </a:r>
          </a:p>
          <a:p>
            <a:pPr>
              <a:buNone/>
            </a:pPr>
            <a:endParaRPr lang="pt-PT" sz="1600" dirty="0" smtClean="0">
              <a:solidFill>
                <a:schemeClr val="accent2">
                  <a:lumMod val="75000"/>
                </a:schemeClr>
              </a:solidFill>
            </a:endParaRPr>
          </a:p>
          <a:p>
            <a:pPr>
              <a:buNone/>
            </a:pPr>
            <a:r>
              <a:rPr lang="pt-PT" sz="1600" dirty="0" smtClean="0">
                <a:solidFill>
                  <a:schemeClr val="accent2">
                    <a:lumMod val="75000"/>
                  </a:schemeClr>
                </a:solidFill>
              </a:rPr>
              <a:t>                                                          Imigrantes </a:t>
            </a:r>
          </a:p>
          <a:p>
            <a:pPr>
              <a:buNone/>
            </a:pPr>
            <a:r>
              <a:rPr lang="pt-PT" sz="1600" dirty="0" smtClean="0">
                <a:solidFill>
                  <a:schemeClr val="accent2">
                    <a:lumMod val="75000"/>
                  </a:schemeClr>
                </a:solidFill>
              </a:rPr>
              <a:t>            Refugiados</a:t>
            </a:r>
          </a:p>
          <a:p>
            <a:pPr>
              <a:buNone/>
            </a:pPr>
            <a:r>
              <a:rPr lang="pt-PT" sz="1600" dirty="0" smtClean="0">
                <a:solidFill>
                  <a:schemeClr val="accent2">
                    <a:lumMod val="75000"/>
                  </a:schemeClr>
                </a:solidFill>
              </a:rPr>
              <a:t>                                                                                                         Ciganos            </a:t>
            </a:r>
          </a:p>
          <a:p>
            <a:pPr>
              <a:buNone/>
            </a:pPr>
            <a:r>
              <a:rPr lang="pt-PT" sz="1600" dirty="0" smtClean="0">
                <a:solidFill>
                  <a:schemeClr val="accent2">
                    <a:lumMod val="75000"/>
                  </a:schemeClr>
                </a:solidFill>
              </a:rPr>
              <a:t>                                                                                                             Ciganos </a:t>
            </a:r>
          </a:p>
          <a:p>
            <a:pPr>
              <a:buNone/>
            </a:pPr>
            <a:endParaRPr lang="pt-PT" sz="1600" dirty="0" smtClean="0">
              <a:solidFill>
                <a:schemeClr val="accent2">
                  <a:lumMod val="75000"/>
                </a:schemeClr>
              </a:solidFill>
            </a:endParaRPr>
          </a:p>
          <a:p>
            <a:pPr>
              <a:buNone/>
            </a:pPr>
            <a:r>
              <a:rPr lang="pt-PT" sz="1600" dirty="0" smtClean="0">
                <a:solidFill>
                  <a:schemeClr val="accent2">
                    <a:lumMod val="75000"/>
                  </a:schemeClr>
                </a:solidFill>
              </a:rPr>
              <a:t>                    </a:t>
            </a:r>
          </a:p>
          <a:p>
            <a:pPr>
              <a:buNone/>
            </a:pPr>
            <a:endParaRPr lang="pt-PT" sz="1600" dirty="0">
              <a:solidFill>
                <a:schemeClr val="accent2">
                  <a:lumMod val="75000"/>
                </a:schemeClr>
              </a:solidFill>
            </a:endParaRPr>
          </a:p>
        </p:txBody>
      </p:sp>
      <p:sp>
        <p:nvSpPr>
          <p:cNvPr id="7" name="Marcador de Posição de Conteúdo 6"/>
          <p:cNvSpPr>
            <a:spLocks noGrp="1"/>
          </p:cNvSpPr>
          <p:nvPr>
            <p:ph sz="half" idx="2"/>
          </p:nvPr>
        </p:nvSpPr>
        <p:spPr>
          <a:xfrm>
            <a:off x="8641080" y="1600200"/>
            <a:ext cx="45719" cy="4525963"/>
          </a:xfrm>
        </p:spPr>
        <p:txBody>
          <a:bodyPr>
            <a:normAutofit/>
          </a:bodyPr>
          <a:lstStyle/>
          <a:p>
            <a:endParaRPr lang="pt-PT" dirty="0" smtClean="0"/>
          </a:p>
          <a:p>
            <a:pPr>
              <a:buNone/>
            </a:pPr>
            <a:endParaRPr lang="pt-PT" dirty="0" smtClean="0"/>
          </a:p>
          <a:p>
            <a:pPr>
              <a:buNone/>
            </a:pPr>
            <a:endParaRPr lang="pt-PT" dirty="0"/>
          </a:p>
        </p:txBody>
      </p:sp>
      <p:pic>
        <p:nvPicPr>
          <p:cNvPr id="10" name="Imagem 9"/>
          <p:cNvPicPr/>
          <p:nvPr/>
        </p:nvPicPr>
        <p:blipFill>
          <a:blip r:embed="rId2" cstate="print"/>
          <a:srcRect/>
          <a:stretch>
            <a:fillRect/>
          </a:stretch>
        </p:blipFill>
        <p:spPr bwMode="auto">
          <a:xfrm>
            <a:off x="539552" y="2276872"/>
            <a:ext cx="1558290" cy="1264285"/>
          </a:xfrm>
          <a:prstGeom prst="rect">
            <a:avLst/>
          </a:prstGeom>
          <a:noFill/>
          <a:ln w="9525">
            <a:noFill/>
            <a:miter lim="800000"/>
            <a:headEnd/>
            <a:tailEnd/>
          </a:ln>
        </p:spPr>
      </p:pic>
      <p:pic>
        <p:nvPicPr>
          <p:cNvPr id="11" name="Imagem 10"/>
          <p:cNvPicPr/>
          <p:nvPr/>
        </p:nvPicPr>
        <p:blipFill>
          <a:blip r:embed="rId3" cstate="print"/>
          <a:srcRect/>
          <a:stretch>
            <a:fillRect/>
          </a:stretch>
        </p:blipFill>
        <p:spPr bwMode="auto">
          <a:xfrm>
            <a:off x="6156176" y="2492896"/>
            <a:ext cx="1296144" cy="2304256"/>
          </a:xfrm>
          <a:prstGeom prst="rect">
            <a:avLst/>
          </a:prstGeom>
          <a:noFill/>
          <a:ln w="9525">
            <a:noFill/>
            <a:miter lim="800000"/>
            <a:headEnd/>
            <a:tailEnd/>
          </a:ln>
        </p:spPr>
      </p:pic>
      <p:pic>
        <p:nvPicPr>
          <p:cNvPr id="12" name="Imagem 11"/>
          <p:cNvPicPr/>
          <p:nvPr/>
        </p:nvPicPr>
        <p:blipFill>
          <a:blip r:embed="rId4" cstate="print"/>
          <a:srcRect/>
          <a:stretch>
            <a:fillRect/>
          </a:stretch>
        </p:blipFill>
        <p:spPr bwMode="auto">
          <a:xfrm>
            <a:off x="251520" y="3789040"/>
            <a:ext cx="2135495" cy="1296144"/>
          </a:xfrm>
          <a:prstGeom prst="rect">
            <a:avLst/>
          </a:prstGeom>
          <a:noFill/>
          <a:ln w="9525">
            <a:noFill/>
            <a:miter lim="800000"/>
            <a:headEnd/>
            <a:tailEnd/>
          </a:ln>
        </p:spPr>
      </p:pic>
      <p:pic>
        <p:nvPicPr>
          <p:cNvPr id="8" name="Imagem 7"/>
          <p:cNvPicPr/>
          <p:nvPr/>
        </p:nvPicPr>
        <p:blipFill>
          <a:blip r:embed="rId5" cstate="print"/>
          <a:srcRect/>
          <a:stretch>
            <a:fillRect/>
          </a:stretch>
        </p:blipFill>
        <p:spPr bwMode="auto">
          <a:xfrm>
            <a:off x="7596336" y="2492896"/>
            <a:ext cx="1224136" cy="2232248"/>
          </a:xfrm>
          <a:prstGeom prst="rect">
            <a:avLst/>
          </a:prstGeom>
          <a:noFill/>
          <a:ln w="9525">
            <a:noFill/>
            <a:miter lim="800000"/>
            <a:headEnd/>
            <a:tailEnd/>
          </a:ln>
        </p:spPr>
      </p:pic>
      <p:pic>
        <p:nvPicPr>
          <p:cNvPr id="9" name="Imagem 8" descr="Imagem relacionada">
            <a:hlinkClick r:id="rId6"/>
          </p:cNvPr>
          <p:cNvPicPr/>
          <p:nvPr/>
        </p:nvPicPr>
        <p:blipFill>
          <a:blip r:embed="rId7" cstate="print"/>
          <a:srcRect/>
          <a:stretch>
            <a:fillRect/>
          </a:stretch>
        </p:blipFill>
        <p:spPr bwMode="auto">
          <a:xfrm>
            <a:off x="2123728" y="5705872"/>
            <a:ext cx="1872208" cy="1152128"/>
          </a:xfrm>
          <a:prstGeom prst="rect">
            <a:avLst/>
          </a:prstGeom>
          <a:noFill/>
          <a:ln w="9525">
            <a:noFill/>
            <a:miter lim="800000"/>
            <a:headEnd/>
            <a:tailEnd/>
          </a:ln>
        </p:spPr>
      </p:pic>
      <p:pic>
        <p:nvPicPr>
          <p:cNvPr id="13" name="Imagem 12"/>
          <p:cNvPicPr/>
          <p:nvPr/>
        </p:nvPicPr>
        <p:blipFill>
          <a:blip r:embed="rId8" cstate="print"/>
          <a:srcRect/>
          <a:stretch>
            <a:fillRect/>
          </a:stretch>
        </p:blipFill>
        <p:spPr bwMode="auto">
          <a:xfrm>
            <a:off x="4139952" y="5013176"/>
            <a:ext cx="1872208" cy="1152128"/>
          </a:xfrm>
          <a:prstGeom prst="rect">
            <a:avLst/>
          </a:prstGeom>
          <a:noFill/>
          <a:ln w="9525">
            <a:noFill/>
            <a:miter lim="800000"/>
            <a:headEnd/>
            <a:tailEnd/>
          </a:ln>
        </p:spPr>
      </p:pic>
      <p:pic>
        <p:nvPicPr>
          <p:cNvPr id="14" name="Imagem 13" descr="Imagem relacionada">
            <a:hlinkClick r:id="rId9"/>
          </p:cNvPr>
          <p:cNvPicPr/>
          <p:nvPr/>
        </p:nvPicPr>
        <p:blipFill>
          <a:blip r:embed="rId10" cstate="print"/>
          <a:srcRect/>
          <a:stretch>
            <a:fillRect/>
          </a:stretch>
        </p:blipFill>
        <p:spPr bwMode="auto">
          <a:xfrm>
            <a:off x="6300192" y="5085184"/>
            <a:ext cx="2016224" cy="1484784"/>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a:solidFill>
                  <a:srgbClr val="C00000"/>
                </a:solidFill>
                <a:effectLst>
                  <a:outerShdw blurRad="38100" dist="38100" dir="2700000" algn="tl">
                    <a:srgbClr val="000000">
                      <a:alpha val="43137"/>
                    </a:srgbClr>
                  </a:outerShdw>
                </a:effectLst>
              </a:rPr>
              <a:t/>
            </a:r>
            <a:br>
              <a:rPr lang="pt-PT" sz="2200" dirty="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Dia Internacional da Alfabetização</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Dia Internacional da Literacia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8 de setembro de 2018</a:t>
            </a:r>
            <a:br>
              <a:rPr lang="pt-PT" sz="2200" dirty="0" smtClean="0">
                <a:solidFill>
                  <a:srgbClr val="C00000"/>
                </a:solidFill>
                <a:effectLst>
                  <a:outerShdw blurRad="38100" dist="38100" dir="2700000" algn="tl">
                    <a:srgbClr val="000000">
                      <a:alpha val="43137"/>
                    </a:srgbClr>
                  </a:outerShdw>
                </a:effectLst>
              </a:rPr>
            </a:br>
            <a:r>
              <a:rPr lang="pt-PT" sz="2400" i="1" dirty="0" smtClean="0">
                <a:solidFill>
                  <a:schemeClr val="accent4">
                    <a:lumMod val="60000"/>
                    <a:lumOff val="40000"/>
                  </a:schemeClr>
                </a:solidFill>
                <a:effectLst>
                  <a:outerShdw blurRad="38100" dist="38100" dir="2700000" algn="tl">
                    <a:srgbClr val="000000">
                      <a:alpha val="43137"/>
                    </a:srgbClr>
                  </a:outerShdw>
                </a:effectLst>
              </a:rPr>
              <a:t> Literacia e alfabetização de adultos</a:t>
            </a: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dirty="0" smtClean="0">
                <a:solidFill>
                  <a:srgbClr val="C00000"/>
                </a:solidFill>
                <a:effectLst>
                  <a:outerShdw blurRad="38100" dist="38100" dir="2700000" algn="tl">
                    <a:srgbClr val="000000">
                      <a:alpha val="43137"/>
                    </a:srgbClr>
                  </a:outerShdw>
                </a:effectLst>
              </a:rPr>
              <a:t/>
            </a:r>
            <a:br>
              <a:rPr lang="pt-PT" dirty="0" smtClean="0">
                <a:solidFill>
                  <a:srgbClr val="C00000"/>
                </a:solidFill>
                <a:effectLst>
                  <a:outerShdw blurRad="38100" dist="38100" dir="2700000" algn="tl">
                    <a:srgbClr val="000000">
                      <a:alpha val="43137"/>
                    </a:srgbClr>
                  </a:outerShdw>
                </a:effectLst>
              </a:rPr>
            </a:br>
            <a:endParaRPr lang="pt-PT" dirty="0"/>
          </a:p>
        </p:txBody>
      </p:sp>
      <p:sp>
        <p:nvSpPr>
          <p:cNvPr id="6" name="Marcador de Posição de Conteúdo 5"/>
          <p:cNvSpPr>
            <a:spLocks noGrp="1"/>
          </p:cNvSpPr>
          <p:nvPr>
            <p:ph sz="half" idx="1"/>
          </p:nvPr>
        </p:nvSpPr>
        <p:spPr>
          <a:xfrm>
            <a:off x="457200" y="1600200"/>
            <a:ext cx="8219256" cy="4525963"/>
          </a:xfrm>
        </p:spPr>
        <p:txBody>
          <a:bodyPr>
            <a:normAutofit lnSpcReduction="10000"/>
          </a:bodyPr>
          <a:lstStyle/>
          <a:p>
            <a:pPr>
              <a:buNone/>
            </a:pPr>
            <a:endParaRPr lang="pt-PT" sz="1600" dirty="0" smtClean="0">
              <a:solidFill>
                <a:schemeClr val="accent2">
                  <a:lumMod val="75000"/>
                </a:schemeClr>
              </a:solidFill>
            </a:endParaRPr>
          </a:p>
          <a:p>
            <a:pPr>
              <a:buNone/>
            </a:pPr>
            <a:r>
              <a:rPr lang="pt-PT" sz="1600" dirty="0" smtClean="0">
                <a:solidFill>
                  <a:schemeClr val="accent2">
                    <a:lumMod val="75000"/>
                  </a:schemeClr>
                </a:solidFill>
              </a:rPr>
              <a:t>Praticamente todo o trabalho de alfabetização</a:t>
            </a:r>
          </a:p>
          <a:p>
            <a:pPr>
              <a:buNone/>
            </a:pPr>
            <a:r>
              <a:rPr lang="pt-PT" sz="1600" dirty="0" smtClean="0">
                <a:solidFill>
                  <a:schemeClr val="accent2">
                    <a:lumMod val="75000"/>
                  </a:schemeClr>
                </a:solidFill>
              </a:rPr>
              <a:t>que hoje se faz em Portugal onde os adultos </a:t>
            </a:r>
          </a:p>
          <a:p>
            <a:pPr>
              <a:buNone/>
            </a:pPr>
            <a:r>
              <a:rPr lang="pt-PT" sz="1600" dirty="0" smtClean="0">
                <a:solidFill>
                  <a:schemeClr val="accent2">
                    <a:lumMod val="75000"/>
                  </a:schemeClr>
                </a:solidFill>
              </a:rPr>
              <a:t>aprendem com prazer é feito por grupos voluntários,</a:t>
            </a:r>
          </a:p>
          <a:p>
            <a:pPr marL="0" indent="0">
              <a:buNone/>
            </a:pPr>
            <a:r>
              <a:rPr lang="pt-PT" sz="1600" dirty="0" smtClean="0">
                <a:solidFill>
                  <a:schemeClr val="accent2">
                    <a:lumMod val="75000"/>
                  </a:schemeClr>
                </a:solidFill>
              </a:rPr>
              <a:t>comunitários. No estudo feito em 1979 perceberam-se </a:t>
            </a:r>
          </a:p>
          <a:p>
            <a:pPr marL="0" indent="0">
              <a:buNone/>
            </a:pPr>
            <a:r>
              <a:rPr lang="pt-PT" sz="1600" dirty="0" smtClean="0">
                <a:solidFill>
                  <a:schemeClr val="accent2">
                    <a:lumMod val="75000"/>
                  </a:schemeClr>
                </a:solidFill>
              </a:rPr>
              <a:t>as condições de sucesso referidas.  Por essa razão seria de </a:t>
            </a:r>
          </a:p>
          <a:p>
            <a:pPr marL="0" indent="0">
              <a:buNone/>
            </a:pPr>
            <a:r>
              <a:rPr lang="pt-PT" sz="1600" dirty="0" smtClean="0">
                <a:solidFill>
                  <a:schemeClr val="accent2">
                    <a:lumMod val="75000"/>
                  </a:schemeClr>
                </a:solidFill>
              </a:rPr>
              <a:t>retomar, como medida política,  </a:t>
            </a:r>
            <a:r>
              <a:rPr lang="pt-PT" sz="1600" i="1" dirty="0" smtClean="0">
                <a:solidFill>
                  <a:schemeClr val="accent2">
                    <a:lumMod val="75000"/>
                  </a:schemeClr>
                </a:solidFill>
              </a:rPr>
              <a:t>o reconhecimento</a:t>
            </a:r>
            <a:r>
              <a:rPr lang="pt-PT" sz="1600" dirty="0" smtClean="0">
                <a:solidFill>
                  <a:schemeClr val="accent2">
                    <a:lumMod val="75000"/>
                  </a:schemeClr>
                </a:solidFill>
              </a:rPr>
              <a:t>, o </a:t>
            </a:r>
          </a:p>
          <a:p>
            <a:pPr marL="0" indent="0">
              <a:buNone/>
            </a:pPr>
            <a:r>
              <a:rPr lang="pt-PT" sz="1600" i="1" dirty="0" smtClean="0">
                <a:solidFill>
                  <a:schemeClr val="accent2">
                    <a:lumMod val="75000"/>
                  </a:schemeClr>
                </a:solidFill>
              </a:rPr>
              <a:t>financiamento</a:t>
            </a:r>
            <a:r>
              <a:rPr lang="pt-PT" sz="1600" dirty="0" smtClean="0">
                <a:solidFill>
                  <a:schemeClr val="accent2">
                    <a:lumMod val="75000"/>
                  </a:schemeClr>
                </a:solidFill>
              </a:rPr>
              <a:t> e a </a:t>
            </a:r>
            <a:r>
              <a:rPr lang="pt-PT" sz="1600" i="1" dirty="0" smtClean="0">
                <a:solidFill>
                  <a:schemeClr val="accent2">
                    <a:lumMod val="75000"/>
                  </a:schemeClr>
                </a:solidFill>
              </a:rPr>
              <a:t>parceria</a:t>
            </a:r>
            <a:r>
              <a:rPr lang="pt-PT" sz="1600" dirty="0" smtClean="0">
                <a:solidFill>
                  <a:schemeClr val="accent2">
                    <a:lumMod val="75000"/>
                  </a:schemeClr>
                </a:solidFill>
              </a:rPr>
              <a:t> destes grupos. A alfabetização de </a:t>
            </a:r>
          </a:p>
          <a:p>
            <a:pPr marL="0" indent="0">
              <a:buNone/>
            </a:pPr>
            <a:r>
              <a:rPr lang="pt-PT" sz="1600" dirty="0" smtClean="0">
                <a:solidFill>
                  <a:schemeClr val="accent2">
                    <a:lumMod val="75000"/>
                  </a:schemeClr>
                </a:solidFill>
              </a:rPr>
              <a:t>adultos não passa por escolas mas por inserção na suas comunidades de vida. </a:t>
            </a:r>
          </a:p>
          <a:p>
            <a:pPr>
              <a:buNone/>
            </a:pPr>
            <a:endParaRPr lang="pt-PT" sz="2000" dirty="0" smtClean="0">
              <a:solidFill>
                <a:schemeClr val="accent2">
                  <a:lumMod val="75000"/>
                </a:schemeClr>
              </a:solidFill>
            </a:endParaRPr>
          </a:p>
          <a:p>
            <a:pPr>
              <a:buNone/>
            </a:pPr>
            <a:r>
              <a:rPr lang="pt-PT" sz="1600" dirty="0" smtClean="0">
                <a:solidFill>
                  <a:schemeClr val="accent2">
                    <a:lumMod val="75000"/>
                  </a:schemeClr>
                </a:solidFill>
              </a:rPr>
              <a:t>Passa</a:t>
            </a:r>
            <a:r>
              <a:rPr lang="pt-PT" sz="2000" dirty="0" smtClean="0">
                <a:solidFill>
                  <a:schemeClr val="accent2">
                    <a:lumMod val="75000"/>
                  </a:schemeClr>
                </a:solidFill>
              </a:rPr>
              <a:t> </a:t>
            </a:r>
            <a:r>
              <a:rPr lang="pt-PT" sz="1600" dirty="0" smtClean="0">
                <a:solidFill>
                  <a:schemeClr val="accent2">
                    <a:lumMod val="75000"/>
                  </a:schemeClr>
                </a:solidFill>
              </a:rPr>
              <a:t>também por reconhecer as competências dos adultos iletrados. Por essa razão, aprender a ler e a escrever, desenvolvendo a competência </a:t>
            </a:r>
            <a:r>
              <a:rPr lang="pt-PT" sz="1600" i="1" dirty="0" smtClean="0">
                <a:solidFill>
                  <a:schemeClr val="accent2">
                    <a:lumMod val="75000"/>
                  </a:schemeClr>
                </a:solidFill>
              </a:rPr>
              <a:t>literacia, </a:t>
            </a:r>
            <a:r>
              <a:rPr lang="pt-PT" sz="1600" dirty="0" smtClean="0">
                <a:solidFill>
                  <a:schemeClr val="accent2">
                    <a:lumMod val="75000"/>
                  </a:schemeClr>
                </a:solidFill>
              </a:rPr>
              <a:t>pode inserir-se num processo adequado de RVCC uma vez que se trata de Reconhecer, Validar e Certificar as Competências adquiridas ao longo da vida. Tal como se inserem as TIC nos RVCC,  se pode inserir a aprendizagem da leitura e da escrita na Linguagem e Comunicação.  Não se trata de preparar para “fazer a 4ª classe” mas sim fazer um RVCC nível B1, uma vez que as pessoas terão adquirido as outras competências ao longo da vida. </a:t>
            </a:r>
            <a:endParaRPr lang="pt-PT" sz="1600" i="1" dirty="0" smtClean="0">
              <a:solidFill>
                <a:schemeClr val="accent2">
                  <a:lumMod val="75000"/>
                </a:schemeClr>
              </a:solidFill>
            </a:endParaRPr>
          </a:p>
          <a:p>
            <a:pPr>
              <a:buNone/>
            </a:pPr>
            <a:endParaRPr lang="pt-PT" sz="1600" dirty="0" smtClean="0">
              <a:solidFill>
                <a:schemeClr val="accent2">
                  <a:lumMod val="75000"/>
                </a:schemeClr>
              </a:solidFill>
            </a:endParaRPr>
          </a:p>
          <a:p>
            <a:pPr>
              <a:buNone/>
            </a:pPr>
            <a:endParaRPr lang="pt-PT" sz="2000" dirty="0" smtClean="0">
              <a:solidFill>
                <a:schemeClr val="accent2">
                  <a:lumMod val="75000"/>
                </a:schemeClr>
              </a:solidFill>
            </a:endParaRPr>
          </a:p>
          <a:p>
            <a:pPr>
              <a:buNone/>
            </a:pPr>
            <a:endParaRPr lang="pt-PT" sz="2000" dirty="0">
              <a:solidFill>
                <a:schemeClr val="accent2">
                  <a:lumMod val="75000"/>
                </a:schemeClr>
              </a:solidFill>
            </a:endParaRPr>
          </a:p>
        </p:txBody>
      </p:sp>
      <p:sp>
        <p:nvSpPr>
          <p:cNvPr id="7" name="Marcador de Posição de Conteúdo 6"/>
          <p:cNvSpPr>
            <a:spLocks noGrp="1"/>
          </p:cNvSpPr>
          <p:nvPr>
            <p:ph sz="half" idx="2"/>
          </p:nvPr>
        </p:nvSpPr>
        <p:spPr>
          <a:xfrm>
            <a:off x="8460432" y="1600200"/>
            <a:ext cx="226368" cy="4525963"/>
          </a:xfrm>
        </p:spPr>
        <p:txBody>
          <a:bodyPr>
            <a:normAutofit lnSpcReduction="10000"/>
          </a:bodyPr>
          <a:lstStyle/>
          <a:p>
            <a:endParaRPr lang="pt-PT" dirty="0" smtClean="0"/>
          </a:p>
        </p:txBody>
      </p:sp>
      <p:pic>
        <p:nvPicPr>
          <p:cNvPr id="8" name="Imagem 7" descr="Resultado de imagem para letras prá vida">
            <a:hlinkClick r:id="rId2" tgtFrame="&quot;_blank&quot;"/>
          </p:cNvPr>
          <p:cNvPicPr/>
          <p:nvPr/>
        </p:nvPicPr>
        <p:blipFill>
          <a:blip r:embed="rId3" cstate="print"/>
          <a:srcRect/>
          <a:stretch>
            <a:fillRect/>
          </a:stretch>
        </p:blipFill>
        <p:spPr bwMode="auto">
          <a:xfrm>
            <a:off x="5652120" y="1484784"/>
            <a:ext cx="2880320" cy="2088232"/>
          </a:xfrm>
          <a:prstGeom prst="rect">
            <a:avLst/>
          </a:prstGeom>
          <a:noFill/>
          <a:ln w="9525">
            <a:noFill/>
            <a:miter lim="800000"/>
            <a:headEnd/>
            <a:tailEnd/>
          </a:ln>
        </p:spPr>
      </p:pic>
      <p:pic>
        <p:nvPicPr>
          <p:cNvPr id="9" name="Imagem 8" descr="A imagem pode conter: uma ou mais pessoas e pessoas sentadas">
            <a:hlinkClick r:id="rId4"/>
          </p:cNvPr>
          <p:cNvPicPr/>
          <p:nvPr/>
        </p:nvPicPr>
        <p:blipFill>
          <a:blip r:embed="rId5" cstate="print"/>
          <a:srcRect/>
          <a:stretch>
            <a:fillRect/>
          </a:stretch>
        </p:blipFill>
        <p:spPr bwMode="auto">
          <a:xfrm>
            <a:off x="323528" y="188640"/>
            <a:ext cx="1953330" cy="1426339"/>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457200" y="274638"/>
            <a:ext cx="8229600" cy="1786210"/>
          </a:xfrm>
        </p:spPr>
        <p:txBody>
          <a:bodyPr>
            <a:noAutofit/>
          </a:bodyPr>
          <a:lstStyle/>
          <a:p>
            <a:r>
              <a:rPr lang="pt-PT" sz="2800" dirty="0" smtClean="0">
                <a:solidFill>
                  <a:srgbClr val="C00000"/>
                </a:solidFill>
                <a:effectLst>
                  <a:outerShdw blurRad="38100" dist="38100" dir="2700000" algn="tl">
                    <a:srgbClr val="000000">
                      <a:alpha val="43137"/>
                    </a:srgbClr>
                  </a:outerShdw>
                </a:effectLst>
              </a:rPr>
              <a:t/>
            </a:r>
            <a:br>
              <a:rPr lang="pt-PT" sz="2800" dirty="0" smtClean="0">
                <a:solidFill>
                  <a:srgbClr val="C00000"/>
                </a:solidFill>
                <a:effectLst>
                  <a:outerShdw blurRad="38100" dist="38100" dir="2700000" algn="tl">
                    <a:srgbClr val="000000">
                      <a:alpha val="43137"/>
                    </a:srgbClr>
                  </a:outerShdw>
                </a:effectLst>
              </a:rPr>
            </a:br>
            <a:r>
              <a:rPr lang="pt-PT" sz="2800" dirty="0" smtClean="0">
                <a:solidFill>
                  <a:srgbClr val="C00000"/>
                </a:solidFill>
                <a:effectLst>
                  <a:outerShdw blurRad="38100" dist="38100" dir="2700000" algn="tl">
                    <a:srgbClr val="000000">
                      <a:alpha val="43137"/>
                    </a:srgbClr>
                  </a:outerShdw>
                </a:effectLst>
              </a:rPr>
              <a:t/>
            </a:r>
            <a:br>
              <a:rPr lang="pt-PT" sz="2800" dirty="0" smtClean="0">
                <a:solidFill>
                  <a:srgbClr val="C00000"/>
                </a:solidFill>
                <a:effectLst>
                  <a:outerShdw blurRad="38100" dist="38100" dir="2700000" algn="tl">
                    <a:srgbClr val="000000">
                      <a:alpha val="43137"/>
                    </a:srgbClr>
                  </a:outerShdw>
                </a:effectLst>
              </a:rPr>
            </a:br>
            <a:r>
              <a:rPr lang="pt-PT" sz="2800" dirty="0" smtClean="0">
                <a:solidFill>
                  <a:srgbClr val="C00000"/>
                </a:solidFill>
                <a:effectLst>
                  <a:outerShdw blurRad="38100" dist="38100" dir="2700000" algn="tl">
                    <a:srgbClr val="000000">
                      <a:alpha val="43137"/>
                    </a:srgbClr>
                  </a:outerShdw>
                </a:effectLst>
              </a:rPr>
              <a:t>Dia Internacional da Alfabetização</a:t>
            </a:r>
            <a:br>
              <a:rPr lang="pt-PT" sz="2800" dirty="0" smtClean="0">
                <a:solidFill>
                  <a:srgbClr val="C00000"/>
                </a:solidFill>
                <a:effectLst>
                  <a:outerShdw blurRad="38100" dist="38100" dir="2700000" algn="tl">
                    <a:srgbClr val="000000">
                      <a:alpha val="43137"/>
                    </a:srgbClr>
                  </a:outerShdw>
                </a:effectLst>
              </a:rPr>
            </a:br>
            <a:r>
              <a:rPr lang="pt-PT" sz="2800" dirty="0" smtClean="0">
                <a:solidFill>
                  <a:srgbClr val="C00000"/>
                </a:solidFill>
                <a:effectLst>
                  <a:outerShdw blurRad="38100" dist="38100" dir="2700000" algn="tl">
                    <a:srgbClr val="000000">
                      <a:alpha val="43137"/>
                    </a:srgbClr>
                  </a:outerShdw>
                </a:effectLst>
              </a:rPr>
              <a:t>Dia Internacional da Literacia </a:t>
            </a:r>
            <a:br>
              <a:rPr lang="pt-PT" sz="2800" dirty="0" smtClean="0">
                <a:solidFill>
                  <a:srgbClr val="C00000"/>
                </a:solidFill>
                <a:effectLst>
                  <a:outerShdw blurRad="38100" dist="38100" dir="2700000" algn="tl">
                    <a:srgbClr val="000000">
                      <a:alpha val="43137"/>
                    </a:srgbClr>
                  </a:outerShdw>
                </a:effectLst>
              </a:rPr>
            </a:br>
            <a:r>
              <a:rPr lang="pt-PT" sz="2400" dirty="0" smtClean="0">
                <a:solidFill>
                  <a:schemeClr val="accent2">
                    <a:lumMod val="75000"/>
                  </a:schemeClr>
                </a:solidFill>
              </a:rPr>
              <a:t>8 de setembro de 2018</a:t>
            </a:r>
            <a:r>
              <a:rPr lang="pt-PT" sz="2400" dirty="0" smtClean="0"/>
              <a:t/>
            </a:r>
            <a:br>
              <a:rPr lang="pt-PT" sz="2400" dirty="0" smtClean="0"/>
            </a:br>
            <a:r>
              <a:rPr lang="pt-PT" sz="1600" i="1" dirty="0" smtClean="0">
                <a:effectLst>
                  <a:outerShdw blurRad="38100" dist="38100" dir="2700000" algn="tl">
                    <a:srgbClr val="000000">
                      <a:alpha val="43137"/>
                    </a:srgbClr>
                  </a:outerShdw>
                </a:effectLst>
              </a:rPr>
              <a:t>APCEP – Associação Portuguesa para a Cultura e Educação Permanente</a:t>
            </a:r>
            <a:r>
              <a:rPr lang="pt-PT" sz="1600" i="1" dirty="0" smtClean="0"/>
              <a:t/>
            </a:r>
            <a:br>
              <a:rPr lang="pt-PT" sz="1600" i="1" dirty="0" smtClean="0"/>
            </a:br>
            <a:r>
              <a:rPr lang="pt-PT" sz="2800" dirty="0" smtClean="0"/>
              <a:t/>
            </a:r>
            <a:br>
              <a:rPr lang="pt-PT" sz="2800" dirty="0" smtClean="0"/>
            </a:br>
            <a:endParaRPr lang="pt-PT" sz="2800" dirty="0"/>
          </a:p>
        </p:txBody>
      </p:sp>
      <p:sp>
        <p:nvSpPr>
          <p:cNvPr id="5" name="Marcador de Posição de Conteúdo 4"/>
          <p:cNvSpPr>
            <a:spLocks noGrp="1"/>
          </p:cNvSpPr>
          <p:nvPr>
            <p:ph idx="1"/>
          </p:nvPr>
        </p:nvSpPr>
        <p:spPr>
          <a:xfrm>
            <a:off x="457200" y="2204864"/>
            <a:ext cx="8229600" cy="3921299"/>
          </a:xfrm>
        </p:spPr>
        <p:style>
          <a:lnRef idx="1">
            <a:schemeClr val="accent2"/>
          </a:lnRef>
          <a:fillRef idx="3">
            <a:schemeClr val="accent2"/>
          </a:fillRef>
          <a:effectRef idx="2">
            <a:schemeClr val="accent2"/>
          </a:effectRef>
          <a:fontRef idx="minor">
            <a:schemeClr val="lt1"/>
          </a:fontRef>
        </p:style>
        <p:txBody>
          <a:bodyPr>
            <a:normAutofit/>
          </a:bodyPr>
          <a:lstStyle/>
          <a:p>
            <a:pPr>
              <a:buNone/>
            </a:pPr>
            <a:endParaRPr lang="pt-PT" sz="2400" dirty="0" smtClean="0"/>
          </a:p>
          <a:p>
            <a:pPr>
              <a:buNone/>
            </a:pPr>
            <a:r>
              <a:rPr lang="pt-PT" sz="2400" dirty="0" smtClean="0"/>
              <a:t>Sumário:</a:t>
            </a:r>
          </a:p>
          <a:p>
            <a:pPr>
              <a:buNone/>
            </a:pPr>
            <a:endParaRPr lang="pt-PT" sz="2400" dirty="0" smtClean="0"/>
          </a:p>
          <a:p>
            <a:pPr>
              <a:buNone/>
            </a:pPr>
            <a:endParaRPr lang="pt-PT" sz="2400" dirty="0" smtClean="0"/>
          </a:p>
          <a:p>
            <a:pPr>
              <a:buFont typeface="Wingdings" pitchFamily="2" charset="2"/>
              <a:buChar char="Ø"/>
            </a:pPr>
            <a:r>
              <a:rPr lang="pt-PT" sz="1800" dirty="0" smtClean="0"/>
              <a:t>Emergência do conceito </a:t>
            </a:r>
            <a:r>
              <a:rPr lang="pt-PT" sz="1800" i="1" dirty="0" smtClean="0"/>
              <a:t>Literacia</a:t>
            </a:r>
          </a:p>
          <a:p>
            <a:pPr>
              <a:buFont typeface="Wingdings" pitchFamily="2" charset="2"/>
              <a:buChar char="Ø"/>
            </a:pPr>
            <a:r>
              <a:rPr lang="pt-PT" sz="1800" i="1" dirty="0" smtClean="0"/>
              <a:t>Literacia </a:t>
            </a:r>
            <a:r>
              <a:rPr lang="pt-PT" sz="1800" dirty="0" smtClean="0"/>
              <a:t>das crianças e sucesso escolar</a:t>
            </a:r>
          </a:p>
          <a:p>
            <a:pPr>
              <a:buFont typeface="Wingdings" pitchFamily="2" charset="2"/>
              <a:buChar char="Ø"/>
            </a:pPr>
            <a:r>
              <a:rPr lang="pt-PT" sz="1800" i="1" dirty="0" smtClean="0"/>
              <a:t>Literacia</a:t>
            </a:r>
            <a:r>
              <a:rPr lang="pt-PT" sz="1800" dirty="0" smtClean="0"/>
              <a:t> dos adultos: alfabetização, cidadania e desenvolvimento;</a:t>
            </a:r>
          </a:p>
          <a:p>
            <a:pPr>
              <a:buFont typeface="Wingdings" pitchFamily="2" charset="2"/>
              <a:buChar char="Ø"/>
            </a:pPr>
            <a:r>
              <a:rPr lang="pt-PT" sz="1800" i="1" dirty="0" smtClean="0"/>
              <a:t>Literacia</a:t>
            </a:r>
            <a:r>
              <a:rPr lang="pt-PT" sz="1800" dirty="0" smtClean="0"/>
              <a:t> e alfabetização de adultos e crianças;</a:t>
            </a:r>
          </a:p>
          <a:p>
            <a:pPr>
              <a:buFont typeface="Wingdings" pitchFamily="2" charset="2"/>
              <a:buChar char="Ø"/>
            </a:pPr>
            <a:r>
              <a:rPr lang="pt-PT" sz="1800" i="1" dirty="0" smtClean="0"/>
              <a:t>Literacia</a:t>
            </a:r>
            <a:r>
              <a:rPr lang="pt-PT" sz="1800" dirty="0" smtClean="0"/>
              <a:t> e alfabetização de adultos, crianças e comunidade</a:t>
            </a:r>
          </a:p>
          <a:p>
            <a:pPr>
              <a:buFont typeface="Wingdings" pitchFamily="2" charset="2"/>
              <a:buChar char="Ø"/>
            </a:pPr>
            <a:r>
              <a:rPr lang="pt-PT" sz="1800" dirty="0" smtClean="0"/>
              <a:t>Bibliografia</a:t>
            </a:r>
          </a:p>
          <a:p>
            <a:pPr>
              <a:buNone/>
            </a:pPr>
            <a:endParaRPr lang="pt-PT" sz="2400" dirty="0" smtClean="0"/>
          </a:p>
          <a:p>
            <a:pPr>
              <a:buFont typeface="Wingdings" pitchFamily="2" charset="2"/>
              <a:buChar char="Ø"/>
            </a:pPr>
            <a:endParaRPr lang="pt-PT" sz="2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fontScale="90000"/>
          </a:bodyPr>
          <a:lstStyle/>
          <a:p>
            <a:pPr algn="r"/>
            <a:r>
              <a:rPr lang="pt-PT" sz="2000" dirty="0" smtClean="0">
                <a:solidFill>
                  <a:srgbClr val="C00000"/>
                </a:solidFill>
                <a:effectLst>
                  <a:outerShdw blurRad="38100" dist="38100" dir="2700000" algn="tl">
                    <a:srgbClr val="000000">
                      <a:alpha val="43137"/>
                    </a:srgbClr>
                  </a:outerShdw>
                </a:effectLst>
              </a:rPr>
              <a:t>Dia Internacional da Alfabetização</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Dia Internacional da Literacia </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8 de setembro de 2018</a:t>
            </a:r>
            <a:br>
              <a:rPr lang="pt-PT" sz="2000" dirty="0" smtClean="0">
                <a:solidFill>
                  <a:srgbClr val="C00000"/>
                </a:solidFill>
                <a:effectLst>
                  <a:outerShdw blurRad="38100" dist="38100" dir="2700000" algn="tl">
                    <a:srgbClr val="000000">
                      <a:alpha val="43137"/>
                    </a:srgbClr>
                  </a:outerShdw>
                </a:effectLst>
              </a:rPr>
            </a:br>
            <a:r>
              <a:rPr lang="pt-PT" sz="2000" i="1" dirty="0" smtClean="0">
                <a:solidFill>
                  <a:schemeClr val="accent4">
                    <a:lumMod val="60000"/>
                    <a:lumOff val="40000"/>
                  </a:schemeClr>
                </a:solidFill>
                <a:effectLst>
                  <a:outerShdw blurRad="38100" dist="38100" dir="2700000" algn="tl">
                    <a:srgbClr val="000000">
                      <a:alpha val="43137"/>
                    </a:srgbClr>
                  </a:outerShdw>
                </a:effectLst>
              </a:rPr>
              <a:t> Literacia e alfabetização das crianças e adultos</a:t>
            </a:r>
            <a:endParaRPr lang="pt-PT" sz="2000" dirty="0"/>
          </a:p>
        </p:txBody>
      </p:sp>
      <p:sp>
        <p:nvSpPr>
          <p:cNvPr id="3" name="Marcador de Posição de Conteúdo 2"/>
          <p:cNvSpPr>
            <a:spLocks noGrp="1"/>
          </p:cNvSpPr>
          <p:nvPr>
            <p:ph sz="half" idx="1"/>
          </p:nvPr>
        </p:nvSpPr>
        <p:spPr>
          <a:solidFill>
            <a:schemeClr val="accent2"/>
          </a:solidFill>
        </p:spPr>
        <p:txBody>
          <a:bodyPr/>
          <a:lstStyle/>
          <a:p>
            <a:pPr>
              <a:buNone/>
            </a:pPr>
            <a:endParaRPr lang="pt-PT" dirty="0" smtClean="0"/>
          </a:p>
          <a:p>
            <a:pPr>
              <a:buNone/>
            </a:pPr>
            <a:endParaRPr lang="pt-PT" dirty="0" smtClean="0"/>
          </a:p>
          <a:p>
            <a:pPr>
              <a:buNone/>
            </a:pPr>
            <a:endParaRPr lang="pt-PT" dirty="0"/>
          </a:p>
          <a:p>
            <a:pPr>
              <a:buNone/>
            </a:pPr>
            <a:endParaRPr lang="pt-PT" dirty="0" smtClean="0"/>
          </a:p>
          <a:p>
            <a:pPr>
              <a:buNone/>
            </a:pPr>
            <a:endParaRPr lang="pt-PT" dirty="0" smtClean="0"/>
          </a:p>
          <a:p>
            <a:pPr>
              <a:buNone/>
            </a:pPr>
            <a:endParaRPr lang="pt-PT" dirty="0"/>
          </a:p>
          <a:p>
            <a:pPr algn="r">
              <a:buNone/>
            </a:pPr>
            <a:r>
              <a:rPr lang="pt-PT" sz="2000" dirty="0" smtClean="0">
                <a:solidFill>
                  <a:schemeClr val="bg1"/>
                </a:solidFill>
                <a:effectLst>
                  <a:outerShdw blurRad="38100" dist="38100" dir="2700000" algn="tl">
                    <a:srgbClr val="000000">
                      <a:alpha val="43137"/>
                    </a:srgbClr>
                  </a:outerShdw>
                </a:effectLst>
              </a:rPr>
              <a:t>Pais e filhos em Literacia</a:t>
            </a:r>
            <a:endParaRPr lang="pt-PT" sz="2000" dirty="0">
              <a:solidFill>
                <a:schemeClr val="bg1"/>
              </a:solidFill>
              <a:effectLst>
                <a:outerShdw blurRad="38100" dist="38100" dir="2700000" algn="tl">
                  <a:srgbClr val="000000">
                    <a:alpha val="43137"/>
                  </a:srgbClr>
                </a:outerShdw>
              </a:effectLst>
            </a:endParaRPr>
          </a:p>
        </p:txBody>
      </p:sp>
      <p:pic>
        <p:nvPicPr>
          <p:cNvPr id="7" name="Marcador de Posição de Conteúdo 6" descr="Imagem relacionada"/>
          <p:cNvPicPr>
            <a:picLocks noGrp="1"/>
          </p:cNvPicPr>
          <p:nvPr>
            <p:ph sz="half" idx="2"/>
          </p:nvPr>
        </p:nvPicPr>
        <p:blipFill>
          <a:blip r:embed="rId2" cstate="print"/>
          <a:srcRect/>
          <a:stretch>
            <a:fillRect/>
          </a:stretch>
        </p:blipFill>
        <p:spPr bwMode="auto">
          <a:xfrm>
            <a:off x="4860032" y="2636912"/>
            <a:ext cx="3600400" cy="324036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a:solidFill>
                  <a:srgbClr val="C00000"/>
                </a:solidFill>
                <a:effectLst>
                  <a:outerShdw blurRad="38100" dist="38100" dir="2700000" algn="tl">
                    <a:srgbClr val="000000">
                      <a:alpha val="43137"/>
                    </a:srgbClr>
                  </a:outerShdw>
                </a:effectLst>
              </a:rPr>
              <a:t/>
            </a:r>
            <a:br>
              <a:rPr lang="pt-PT" sz="2200" dirty="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Dia Internacional da Alfabetização</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Dia Internacional da Literacia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8 de setembro de 2018</a:t>
            </a:r>
            <a:br>
              <a:rPr lang="pt-PT" sz="2200" dirty="0" smtClean="0">
                <a:solidFill>
                  <a:srgbClr val="C00000"/>
                </a:solidFill>
                <a:effectLst>
                  <a:outerShdw blurRad="38100" dist="38100" dir="2700000" algn="tl">
                    <a:srgbClr val="000000">
                      <a:alpha val="43137"/>
                    </a:srgbClr>
                  </a:outerShdw>
                </a:effectLst>
              </a:rPr>
            </a:br>
            <a:r>
              <a:rPr lang="pt-PT" sz="2400" i="1" dirty="0" smtClean="0">
                <a:solidFill>
                  <a:schemeClr val="accent4">
                    <a:lumMod val="60000"/>
                    <a:lumOff val="40000"/>
                  </a:schemeClr>
                </a:solidFill>
                <a:effectLst>
                  <a:outerShdw blurRad="38100" dist="38100" dir="2700000" algn="tl">
                    <a:srgbClr val="000000">
                      <a:alpha val="43137"/>
                    </a:srgbClr>
                  </a:outerShdw>
                </a:effectLst>
              </a:rPr>
              <a:t> Literacia e alfabetização de adultos e crianças </a:t>
            </a: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dirty="0" smtClean="0">
                <a:solidFill>
                  <a:srgbClr val="C00000"/>
                </a:solidFill>
                <a:effectLst>
                  <a:outerShdw blurRad="38100" dist="38100" dir="2700000" algn="tl">
                    <a:srgbClr val="000000">
                      <a:alpha val="43137"/>
                    </a:srgbClr>
                  </a:outerShdw>
                </a:effectLst>
              </a:rPr>
              <a:t/>
            </a:r>
            <a:br>
              <a:rPr lang="pt-PT" dirty="0" smtClean="0">
                <a:solidFill>
                  <a:srgbClr val="C00000"/>
                </a:solidFill>
                <a:effectLst>
                  <a:outerShdw blurRad="38100" dist="38100" dir="2700000" algn="tl">
                    <a:srgbClr val="000000">
                      <a:alpha val="43137"/>
                    </a:srgbClr>
                  </a:outerShdw>
                </a:effectLst>
              </a:rPr>
            </a:br>
            <a:endParaRPr lang="pt-PT" dirty="0"/>
          </a:p>
        </p:txBody>
      </p:sp>
      <p:sp>
        <p:nvSpPr>
          <p:cNvPr id="6" name="Marcador de Posição de Conteúdo 5"/>
          <p:cNvSpPr>
            <a:spLocks noGrp="1"/>
          </p:cNvSpPr>
          <p:nvPr>
            <p:ph idx="1"/>
          </p:nvPr>
        </p:nvSpPr>
        <p:spPr/>
        <p:txBody>
          <a:bodyPr>
            <a:normAutofit fontScale="92500" lnSpcReduction="10000"/>
          </a:bodyPr>
          <a:lstStyle/>
          <a:p>
            <a:pPr>
              <a:buNone/>
            </a:pPr>
            <a:r>
              <a:rPr lang="pt-PT" sz="1400" dirty="0" smtClean="0">
                <a:solidFill>
                  <a:schemeClr val="accent2">
                    <a:lumMod val="75000"/>
                  </a:schemeClr>
                </a:solidFill>
              </a:rPr>
              <a:t>No quadro da implementação da política das Novas Oportunidades, verificou-se que muitos adultos de baixas qualificações escolares procuravam obter mais formação e muitos conseguiram envolver-se em práticas de RVCC e obter certificação para as suas competências, desenvolvendo-as e adquirindo outras novas. Para além das certificáveis, desenvolveram não apenas a autoestima como a autoeficácia em vários domínios ,nomeadamente na procura de emprego e investimento no trabalho profissional e comunitário. Tinham aprendido a identificar competências…</a:t>
            </a:r>
          </a:p>
          <a:p>
            <a:pPr>
              <a:buNone/>
            </a:pPr>
            <a:r>
              <a:rPr lang="pt-PT" sz="1400" dirty="0" smtClean="0">
                <a:solidFill>
                  <a:schemeClr val="accent2">
                    <a:lumMod val="75000"/>
                  </a:schemeClr>
                </a:solidFill>
              </a:rPr>
              <a:t>Sabíamos que uma componente importante para aprendizagem da leitura e da escrita nos primeiros anos de escolaridade era a literacia familiar. A interação com a família com a escrita, ver os pais e famílias a ler e a escrever em situações funcionais concretas. Então, o que estaria a acontecer nas famílias em que um dos seus membros fazia um RVCC e tinha filhos em idade escolar? </a:t>
            </a:r>
          </a:p>
          <a:p>
            <a:pPr>
              <a:buNone/>
            </a:pPr>
            <a:r>
              <a:rPr lang="pt-PT" sz="1400" dirty="0" smtClean="0">
                <a:solidFill>
                  <a:schemeClr val="accent2">
                    <a:lumMod val="75000"/>
                  </a:schemeClr>
                </a:solidFill>
              </a:rPr>
              <a:t>Fazerem os pais um RVCC poderia contribuir para evitar o insucesso escolar dos seus filhos através do desenvolvimento da competência de </a:t>
            </a:r>
            <a:r>
              <a:rPr lang="pt-PT" sz="1400" i="1" dirty="0" smtClean="0">
                <a:solidFill>
                  <a:schemeClr val="accent2">
                    <a:lumMod val="75000"/>
                  </a:schemeClr>
                </a:solidFill>
              </a:rPr>
              <a:t>literacia </a:t>
            </a:r>
            <a:r>
              <a:rPr lang="pt-PT" sz="1400" dirty="0" smtClean="0">
                <a:solidFill>
                  <a:schemeClr val="accent2">
                    <a:lumMod val="75000"/>
                  </a:schemeClr>
                </a:solidFill>
              </a:rPr>
              <a:t>das crianças?</a:t>
            </a:r>
          </a:p>
          <a:p>
            <a:pPr>
              <a:buNone/>
            </a:pPr>
            <a:r>
              <a:rPr lang="pt-PT" sz="1400" dirty="0" smtClean="0">
                <a:solidFill>
                  <a:srgbClr val="00B050"/>
                </a:solidFill>
              </a:rPr>
              <a:t>Num estudo financiado pela ANQ foi</a:t>
            </a:r>
          </a:p>
          <a:p>
            <a:pPr>
              <a:buNone/>
            </a:pPr>
            <a:r>
              <a:rPr lang="pt-PT" sz="1400" dirty="0" smtClean="0">
                <a:solidFill>
                  <a:srgbClr val="00B050"/>
                </a:solidFill>
              </a:rPr>
              <a:t>possível concluir que :</a:t>
            </a:r>
          </a:p>
          <a:p>
            <a:r>
              <a:rPr lang="pt-PT" sz="1400" dirty="0" smtClean="0"/>
              <a:t>Existiam práticas de leitura  e escrita </a:t>
            </a:r>
          </a:p>
          <a:p>
            <a:pPr>
              <a:buNone/>
            </a:pPr>
            <a:r>
              <a:rPr lang="pt-PT" sz="1400" dirty="0" smtClean="0"/>
              <a:t>          com os filhos;</a:t>
            </a:r>
          </a:p>
          <a:p>
            <a:r>
              <a:rPr lang="pt-PT" sz="1400" dirty="0" smtClean="0"/>
              <a:t>Que havia satisfação e prazer na leitura e na escrita em família;</a:t>
            </a:r>
          </a:p>
          <a:p>
            <a:r>
              <a:rPr lang="pt-PT" sz="1400" dirty="0" smtClean="0"/>
              <a:t>Que os filhos tinham os adultos como modelos;</a:t>
            </a:r>
          </a:p>
          <a:p>
            <a:r>
              <a:rPr lang="pt-PT" sz="1400" dirty="0" smtClean="0"/>
              <a:t>Que se criavam ambientes de literacia na família e passou a haver hábitos de ler histórias;</a:t>
            </a:r>
          </a:p>
          <a:p>
            <a:r>
              <a:rPr lang="pt-PT" sz="1400" dirty="0" smtClean="0"/>
              <a:t>Que existiam práticas lúdicas de literacia familiar;</a:t>
            </a:r>
          </a:p>
          <a:p>
            <a:r>
              <a:rPr lang="pt-PT" sz="1400" dirty="0" smtClean="0"/>
              <a:t>Também práticas de literacia familiar no dia-a-dia e de literacia familiar de ensino. </a:t>
            </a:r>
          </a:p>
          <a:p>
            <a:pPr>
              <a:buNone/>
            </a:pPr>
            <a:r>
              <a:rPr lang="pt-PT" sz="1400" dirty="0" smtClean="0"/>
              <a:t>                      </a:t>
            </a:r>
            <a:r>
              <a:rPr lang="pt-PT" sz="1400" dirty="0" smtClean="0">
                <a:hlinkClick r:id="rId2"/>
              </a:rPr>
              <a:t>http://biblioteca.esec.pt/cdi/ebooks/docs/Necessida_Potenc_educ_Adultos.pdf</a:t>
            </a:r>
            <a:r>
              <a:rPr lang="pt-PT" sz="1400" dirty="0" smtClean="0"/>
              <a:t> </a:t>
            </a:r>
          </a:p>
          <a:p>
            <a:endParaRPr lang="pt-PT" sz="1400" dirty="0" smtClean="0"/>
          </a:p>
          <a:p>
            <a:pPr>
              <a:buNone/>
            </a:pPr>
            <a:endParaRPr lang="pt-PT" sz="2000" dirty="0" smtClean="0">
              <a:solidFill>
                <a:schemeClr val="accent2">
                  <a:lumMod val="75000"/>
                </a:schemeClr>
              </a:solidFill>
            </a:endParaRPr>
          </a:p>
          <a:p>
            <a:pPr>
              <a:buNone/>
            </a:pPr>
            <a:endParaRPr lang="pt-PT" sz="2000" dirty="0" smtClean="0">
              <a:solidFill>
                <a:schemeClr val="accent2">
                  <a:lumMod val="75000"/>
                </a:schemeClr>
              </a:solidFill>
            </a:endParaRPr>
          </a:p>
          <a:p>
            <a:pPr>
              <a:buNone/>
            </a:pPr>
            <a:endParaRPr lang="pt-PT" sz="2000" dirty="0" smtClean="0">
              <a:solidFill>
                <a:schemeClr val="accent2">
                  <a:lumMod val="75000"/>
                </a:schemeClr>
              </a:solidFill>
            </a:endParaRPr>
          </a:p>
          <a:p>
            <a:pPr>
              <a:buNone/>
            </a:pPr>
            <a:endParaRPr lang="pt-PT" sz="2000" dirty="0">
              <a:solidFill>
                <a:schemeClr val="accent2">
                  <a:lumMod val="75000"/>
                </a:schemeClr>
              </a:solidFill>
            </a:endParaRPr>
          </a:p>
        </p:txBody>
      </p:sp>
      <p:sp>
        <p:nvSpPr>
          <p:cNvPr id="7" name="Marcador de Posição de Conteúdo 6"/>
          <p:cNvSpPr>
            <a:spLocks noGrp="1"/>
          </p:cNvSpPr>
          <p:nvPr>
            <p:ph sz="half" idx="4294967295"/>
          </p:nvPr>
        </p:nvSpPr>
        <p:spPr>
          <a:xfrm flipH="1">
            <a:off x="9143999" y="1600200"/>
            <a:ext cx="45719" cy="4525963"/>
          </a:xfrm>
        </p:spPr>
        <p:txBody>
          <a:bodyPr/>
          <a:lstStyle/>
          <a:p>
            <a:endParaRPr lang="pt-PT" dirty="0" smtClean="0"/>
          </a:p>
          <a:p>
            <a:pPr>
              <a:buNone/>
            </a:pPr>
            <a:endParaRPr lang="pt-PT" dirty="0"/>
          </a:p>
        </p:txBody>
      </p:sp>
      <p:pic>
        <p:nvPicPr>
          <p:cNvPr id="8" name="Imagem 7"/>
          <p:cNvPicPr/>
          <p:nvPr/>
        </p:nvPicPr>
        <p:blipFill>
          <a:blip r:embed="rId3" cstate="print">
            <a:extLst>
              <a:ext uri="{28A0092B-C50C-407E-A947-70E740481C1C}">
                <a14:useLocalDpi xmlns="" xmlns:a14="http://schemas.microsoft.com/office/drawing/2010/main" xmlns:pic="http://schemas.openxmlformats.org/drawingml/2006/picture" xmlns:lc="http://schemas.openxmlformats.org/drawingml/2006/lockedCanvas" val="0"/>
              </a:ext>
            </a:extLst>
          </a:blip>
          <a:srcRect/>
          <a:stretch>
            <a:fillRect/>
          </a:stretch>
        </p:blipFill>
        <p:spPr bwMode="auto">
          <a:xfrm>
            <a:off x="3995936" y="3717032"/>
            <a:ext cx="4896544" cy="1054500"/>
          </a:xfrm>
          <a:prstGeom prst="rect">
            <a:avLst/>
          </a:prstGeom>
          <a:noFill/>
          <a:ln>
            <a:noFill/>
          </a:ln>
          <a:extLst>
            <a:ext uri="{909E8E84-426E-40DD-AFC4-6F175D3DCCD1}">
              <a14:hiddenFill xmlns="" xmlns:a14="http://schemas.microsoft.com/office/drawing/2010/main" xmlns:pic="http://schemas.openxmlformats.org/drawingml/2006/picture" xmlns:lc="http://schemas.openxmlformats.org/drawingml/2006/lockedCanvas">
                <a:solidFill>
                  <a:srgbClr val="FFFFFF"/>
                </a:solidFill>
              </a14:hiddenFill>
            </a:ext>
            <a:ext uri="{91240B29-F687-4F45-9708-019B960494DF}">
              <a14:hiddenLine xmlns="" xmlns:a14="http://schemas.microsoft.com/office/drawing/2010/main" xmlns:pic="http://schemas.openxmlformats.org/drawingml/2006/picture" xmlns:lc="http://schemas.openxmlformats.org/drawingml/2006/lockedCanvas"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fontScale="90000"/>
          </a:bodyPr>
          <a:lstStyle/>
          <a:p>
            <a:pPr algn="r"/>
            <a:r>
              <a:rPr lang="pt-PT" sz="2000" dirty="0" smtClean="0">
                <a:solidFill>
                  <a:srgbClr val="C00000"/>
                </a:solidFill>
                <a:effectLst>
                  <a:outerShdw blurRad="38100" dist="38100" dir="2700000" algn="tl">
                    <a:srgbClr val="000000">
                      <a:alpha val="43137"/>
                    </a:srgbClr>
                  </a:outerShdw>
                </a:effectLst>
              </a:rPr>
              <a:t>Dia Internacional da Alfabetização</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Dia Internacional da Literacia </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8 de setembro de 2018</a:t>
            </a:r>
            <a:br>
              <a:rPr lang="pt-PT" sz="2000" dirty="0" smtClean="0">
                <a:solidFill>
                  <a:srgbClr val="C00000"/>
                </a:solidFill>
                <a:effectLst>
                  <a:outerShdw blurRad="38100" dist="38100" dir="2700000" algn="tl">
                    <a:srgbClr val="000000">
                      <a:alpha val="43137"/>
                    </a:srgbClr>
                  </a:outerShdw>
                </a:effectLst>
              </a:rPr>
            </a:br>
            <a:r>
              <a:rPr lang="pt-PT" sz="2000" i="1" dirty="0" smtClean="0">
                <a:solidFill>
                  <a:schemeClr val="accent4">
                    <a:lumMod val="60000"/>
                    <a:lumOff val="40000"/>
                  </a:schemeClr>
                </a:solidFill>
                <a:effectLst>
                  <a:outerShdw blurRad="38100" dist="38100" dir="2700000" algn="tl">
                    <a:srgbClr val="000000">
                      <a:alpha val="43137"/>
                    </a:srgbClr>
                  </a:outerShdw>
                </a:effectLst>
              </a:rPr>
              <a:t> Literacia e alfabetização das crianças e adultos</a:t>
            </a:r>
            <a:endParaRPr lang="pt-PT" sz="2000" dirty="0"/>
          </a:p>
        </p:txBody>
      </p:sp>
      <p:sp>
        <p:nvSpPr>
          <p:cNvPr id="3" name="Marcador de Posição de Conteúdo 2"/>
          <p:cNvSpPr>
            <a:spLocks noGrp="1"/>
          </p:cNvSpPr>
          <p:nvPr>
            <p:ph sz="half" idx="1"/>
          </p:nvPr>
        </p:nvSpPr>
        <p:spPr>
          <a:xfrm>
            <a:off x="467544" y="1628800"/>
            <a:ext cx="4038600" cy="4525963"/>
          </a:xfrm>
          <a:solidFill>
            <a:schemeClr val="accent2"/>
          </a:solidFill>
        </p:spPr>
        <p:txBody>
          <a:bodyPr/>
          <a:lstStyle/>
          <a:p>
            <a:pPr>
              <a:buNone/>
            </a:pPr>
            <a:endParaRPr lang="pt-PT" dirty="0" smtClean="0"/>
          </a:p>
          <a:p>
            <a:pPr>
              <a:buNone/>
            </a:pPr>
            <a:endParaRPr lang="pt-PT" dirty="0" smtClean="0"/>
          </a:p>
          <a:p>
            <a:pPr>
              <a:buNone/>
            </a:pPr>
            <a:endParaRPr lang="pt-PT" dirty="0"/>
          </a:p>
          <a:p>
            <a:pPr>
              <a:buNone/>
            </a:pPr>
            <a:endParaRPr lang="pt-PT" dirty="0" smtClean="0"/>
          </a:p>
          <a:p>
            <a:pPr>
              <a:buNone/>
            </a:pPr>
            <a:endParaRPr lang="pt-PT" dirty="0" smtClean="0"/>
          </a:p>
          <a:p>
            <a:pPr>
              <a:buNone/>
            </a:pPr>
            <a:endParaRPr lang="pt-PT" dirty="0"/>
          </a:p>
          <a:p>
            <a:pPr algn="r">
              <a:buNone/>
            </a:pPr>
            <a:r>
              <a:rPr lang="pt-PT" sz="2000" dirty="0" smtClean="0">
                <a:solidFill>
                  <a:schemeClr val="bg1"/>
                </a:solidFill>
                <a:effectLst>
                  <a:outerShdw blurRad="38100" dist="38100" dir="2700000" algn="tl">
                    <a:srgbClr val="000000">
                      <a:alpha val="43137"/>
                    </a:srgbClr>
                  </a:outerShdw>
                </a:effectLst>
              </a:rPr>
              <a:t>Enriquecer a Literacia</a:t>
            </a:r>
          </a:p>
          <a:p>
            <a:pPr algn="r">
              <a:buNone/>
            </a:pPr>
            <a:r>
              <a:rPr lang="pt-PT" sz="2000" dirty="0" smtClean="0">
                <a:solidFill>
                  <a:schemeClr val="bg1"/>
                </a:solidFill>
                <a:effectLst>
                  <a:outerShdw blurRad="38100" dist="38100" dir="2700000" algn="tl">
                    <a:srgbClr val="000000">
                      <a:alpha val="43137"/>
                    </a:srgbClr>
                  </a:outerShdw>
                </a:effectLst>
              </a:rPr>
              <a:t>na comunidade</a:t>
            </a:r>
            <a:endParaRPr lang="pt-PT" sz="2000" dirty="0">
              <a:solidFill>
                <a:schemeClr val="bg1"/>
              </a:solidFill>
              <a:effectLst>
                <a:outerShdw blurRad="38100" dist="38100" dir="2700000" algn="tl">
                  <a:srgbClr val="000000">
                    <a:alpha val="43137"/>
                  </a:srgbClr>
                </a:outerShdw>
              </a:effectLst>
            </a:endParaRPr>
          </a:p>
        </p:txBody>
      </p:sp>
      <p:pic>
        <p:nvPicPr>
          <p:cNvPr id="6" name="Marcador de Posição de Conteúdo 5" descr="Resultado de imagem para comunidade">
            <a:hlinkClick r:id="rId2" tgtFrame="&quot;_blank&quot;"/>
          </p:cNvPr>
          <p:cNvPicPr>
            <a:picLocks noGrp="1"/>
          </p:cNvPicPr>
          <p:nvPr>
            <p:ph sz="half" idx="2"/>
          </p:nvPr>
        </p:nvPicPr>
        <p:blipFill>
          <a:blip r:embed="rId3" cstate="print"/>
          <a:srcRect/>
          <a:stretch>
            <a:fillRect/>
          </a:stretch>
        </p:blipFill>
        <p:spPr bwMode="auto">
          <a:xfrm>
            <a:off x="4644008" y="1988840"/>
            <a:ext cx="4042792" cy="3388816"/>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a:solidFill>
                  <a:srgbClr val="C00000"/>
                </a:solidFill>
                <a:effectLst>
                  <a:outerShdw blurRad="38100" dist="38100" dir="2700000" algn="tl">
                    <a:srgbClr val="000000">
                      <a:alpha val="43137"/>
                    </a:srgbClr>
                  </a:outerShdw>
                </a:effectLst>
              </a:rPr>
              <a:t/>
            </a:r>
            <a:br>
              <a:rPr lang="pt-PT" sz="2200" dirty="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Dia Internacional da Alfabetização</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Dia Internacional da Literacia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8 de setembro de 2018</a:t>
            </a:r>
            <a:br>
              <a:rPr lang="pt-PT" sz="2200" dirty="0" smtClean="0">
                <a:solidFill>
                  <a:srgbClr val="C00000"/>
                </a:solidFill>
                <a:effectLst>
                  <a:outerShdw blurRad="38100" dist="38100" dir="2700000" algn="tl">
                    <a:srgbClr val="000000">
                      <a:alpha val="43137"/>
                    </a:srgbClr>
                  </a:outerShdw>
                </a:effectLst>
              </a:rPr>
            </a:br>
            <a:r>
              <a:rPr lang="pt-PT" sz="2400" i="1" dirty="0" smtClean="0">
                <a:solidFill>
                  <a:schemeClr val="accent4">
                    <a:lumMod val="60000"/>
                    <a:lumOff val="40000"/>
                  </a:schemeClr>
                </a:solidFill>
                <a:effectLst>
                  <a:outerShdw blurRad="38100" dist="38100" dir="2700000" algn="tl">
                    <a:srgbClr val="000000">
                      <a:alpha val="43137"/>
                    </a:srgbClr>
                  </a:outerShdw>
                </a:effectLst>
              </a:rPr>
              <a:t> Literacia e alfabetização de adultos, crianças e comunidade </a:t>
            </a: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sz="2200" dirty="0" smtClean="0">
                <a:solidFill>
                  <a:srgbClr val="C00000"/>
                </a:solidFill>
                <a:effectLst>
                  <a:outerShdw blurRad="38100" dist="38100" dir="2700000" algn="tl">
                    <a:srgbClr val="000000">
                      <a:alpha val="43137"/>
                    </a:srgbClr>
                  </a:outerShdw>
                </a:effectLst>
              </a:rPr>
              <a:t/>
            </a:r>
            <a:br>
              <a:rPr lang="pt-PT" sz="2200" dirty="0" smtClean="0">
                <a:solidFill>
                  <a:srgbClr val="C00000"/>
                </a:solidFill>
                <a:effectLst>
                  <a:outerShdw blurRad="38100" dist="38100" dir="2700000" algn="tl">
                    <a:srgbClr val="000000">
                      <a:alpha val="43137"/>
                    </a:srgbClr>
                  </a:outerShdw>
                </a:effectLst>
              </a:rPr>
            </a:br>
            <a:r>
              <a:rPr lang="pt-PT" dirty="0" smtClean="0">
                <a:solidFill>
                  <a:srgbClr val="C00000"/>
                </a:solidFill>
                <a:effectLst>
                  <a:outerShdw blurRad="38100" dist="38100" dir="2700000" algn="tl">
                    <a:srgbClr val="000000">
                      <a:alpha val="43137"/>
                    </a:srgbClr>
                  </a:outerShdw>
                </a:effectLst>
              </a:rPr>
              <a:t/>
            </a:r>
            <a:br>
              <a:rPr lang="pt-PT" dirty="0" smtClean="0">
                <a:solidFill>
                  <a:srgbClr val="C00000"/>
                </a:solidFill>
                <a:effectLst>
                  <a:outerShdw blurRad="38100" dist="38100" dir="2700000" algn="tl">
                    <a:srgbClr val="000000">
                      <a:alpha val="43137"/>
                    </a:srgbClr>
                  </a:outerShdw>
                </a:effectLst>
              </a:rPr>
            </a:br>
            <a:endParaRPr lang="pt-PT" dirty="0"/>
          </a:p>
        </p:txBody>
      </p:sp>
      <p:sp>
        <p:nvSpPr>
          <p:cNvPr id="6" name="Marcador de Posição de Conteúdo 5"/>
          <p:cNvSpPr>
            <a:spLocks noGrp="1"/>
          </p:cNvSpPr>
          <p:nvPr>
            <p:ph idx="1"/>
          </p:nvPr>
        </p:nvSpPr>
        <p:spPr>
          <a:xfrm>
            <a:off x="457200" y="1600200"/>
            <a:ext cx="8229600" cy="5257800"/>
          </a:xfrm>
        </p:spPr>
        <p:txBody>
          <a:bodyPr>
            <a:normAutofit fontScale="92500" lnSpcReduction="20000"/>
          </a:bodyPr>
          <a:lstStyle/>
          <a:p>
            <a:pPr>
              <a:buNone/>
            </a:pPr>
            <a:r>
              <a:rPr lang="pt-PT" sz="1800" dirty="0" smtClean="0">
                <a:solidFill>
                  <a:srgbClr val="00B050"/>
                </a:solidFill>
                <a:effectLst>
                  <a:outerShdw blurRad="38100" dist="38100" dir="2700000" algn="tl">
                    <a:srgbClr val="000000">
                      <a:alpha val="43137"/>
                    </a:srgbClr>
                  </a:outerShdw>
                </a:effectLst>
              </a:rPr>
              <a:t>Enriquecimento da literacia na </a:t>
            </a:r>
            <a:r>
              <a:rPr lang="pt-PT" sz="1800" dirty="0" smtClean="0">
                <a:solidFill>
                  <a:srgbClr val="00B050"/>
                </a:solidFill>
                <a:effectLst>
                  <a:outerShdw blurRad="38100" dist="38100" dir="2700000" algn="tl">
                    <a:srgbClr val="000000">
                      <a:alpha val="43137"/>
                    </a:srgbClr>
                  </a:outerShdw>
                </a:effectLst>
              </a:rPr>
              <a:t>comunidade</a:t>
            </a:r>
          </a:p>
          <a:p>
            <a:pPr>
              <a:buNone/>
            </a:pPr>
            <a:r>
              <a:rPr lang="pt-PT" sz="1500" dirty="0" smtClean="0">
                <a:solidFill>
                  <a:srgbClr val="C00000"/>
                </a:solidFill>
                <a:effectLst>
                  <a:outerShdw blurRad="38100" dist="38100" dir="2700000" algn="tl">
                    <a:srgbClr val="000000">
                      <a:alpha val="43137"/>
                    </a:srgbClr>
                  </a:outerShdw>
                </a:effectLst>
              </a:rPr>
              <a:t>PROBLEMA:  as pessoas com baixas qualificações escolares desconhecem</a:t>
            </a:r>
          </a:p>
          <a:p>
            <a:pPr>
              <a:buNone/>
            </a:pPr>
            <a:r>
              <a:rPr lang="pt-PT" sz="1500" dirty="0" smtClean="0">
                <a:solidFill>
                  <a:srgbClr val="C00000"/>
                </a:solidFill>
                <a:effectLst>
                  <a:outerShdw blurRad="38100" dist="38100" dir="2700000" algn="tl">
                    <a:srgbClr val="000000">
                      <a:alpha val="43137"/>
                    </a:srgbClr>
                  </a:outerShdw>
                </a:effectLst>
              </a:rPr>
              <a:t> </a:t>
            </a:r>
            <a:r>
              <a:rPr lang="pt-PT" sz="1500" dirty="0" smtClean="0">
                <a:solidFill>
                  <a:srgbClr val="C00000"/>
                </a:solidFill>
                <a:effectLst>
                  <a:outerShdw blurRad="38100" dist="38100" dir="2700000" algn="tl">
                    <a:srgbClr val="000000">
                      <a:alpha val="43137"/>
                    </a:srgbClr>
                  </a:outerShdw>
                </a:effectLst>
              </a:rPr>
              <a:t>                       ou rejeitam a importância da escolarização e da literacia e será</a:t>
            </a:r>
          </a:p>
          <a:p>
            <a:pPr>
              <a:buNone/>
            </a:pPr>
            <a:r>
              <a:rPr lang="pt-PT" sz="1500" dirty="0" smtClean="0">
                <a:solidFill>
                  <a:srgbClr val="C00000"/>
                </a:solidFill>
                <a:effectLst>
                  <a:outerShdw blurRad="38100" dist="38100" dir="2700000" algn="tl">
                    <a:srgbClr val="000000">
                      <a:alpha val="43137"/>
                    </a:srgbClr>
                  </a:outerShdw>
                </a:effectLst>
              </a:rPr>
              <a:t> </a:t>
            </a:r>
            <a:r>
              <a:rPr lang="pt-PT" sz="1500" dirty="0" smtClean="0">
                <a:solidFill>
                  <a:srgbClr val="C00000"/>
                </a:solidFill>
                <a:effectLst>
                  <a:outerShdw blurRad="38100" dist="38100" dir="2700000" algn="tl">
                    <a:srgbClr val="000000">
                      <a:alpha val="43137"/>
                    </a:srgbClr>
                  </a:outerShdw>
                </a:effectLst>
              </a:rPr>
              <a:t>                       necessário que as pessoas das suas proximidades conversem</a:t>
            </a:r>
          </a:p>
          <a:p>
            <a:pPr>
              <a:buNone/>
            </a:pPr>
            <a:r>
              <a:rPr lang="pt-PT" sz="1500" dirty="0" smtClean="0">
                <a:solidFill>
                  <a:srgbClr val="C00000"/>
                </a:solidFill>
                <a:effectLst>
                  <a:outerShdw blurRad="38100" dist="38100" dir="2700000" algn="tl">
                    <a:srgbClr val="000000">
                      <a:alpha val="43137"/>
                    </a:srgbClr>
                  </a:outerShdw>
                </a:effectLst>
              </a:rPr>
              <a:t> </a:t>
            </a:r>
            <a:r>
              <a:rPr lang="pt-PT" sz="1500" dirty="0" smtClean="0">
                <a:solidFill>
                  <a:srgbClr val="C00000"/>
                </a:solidFill>
                <a:effectLst>
                  <a:outerShdw blurRad="38100" dist="38100" dir="2700000" algn="tl">
                    <a:srgbClr val="000000">
                      <a:alpha val="43137"/>
                    </a:srgbClr>
                  </a:outerShdw>
                </a:effectLst>
              </a:rPr>
              <a:t>                       com elas acerca dessas necessidades sociais.  Só a comunidade </a:t>
            </a:r>
          </a:p>
          <a:p>
            <a:pPr>
              <a:buNone/>
            </a:pPr>
            <a:r>
              <a:rPr lang="pt-PT" sz="1500" dirty="0" smtClean="0">
                <a:solidFill>
                  <a:srgbClr val="C00000"/>
                </a:solidFill>
                <a:effectLst>
                  <a:outerShdw blurRad="38100" dist="38100" dir="2700000" algn="tl">
                    <a:srgbClr val="000000">
                      <a:alpha val="43137"/>
                    </a:srgbClr>
                  </a:outerShdw>
                </a:effectLst>
              </a:rPr>
              <a:t> </a:t>
            </a:r>
            <a:r>
              <a:rPr lang="pt-PT" sz="1500" dirty="0" smtClean="0">
                <a:solidFill>
                  <a:srgbClr val="C00000"/>
                </a:solidFill>
                <a:effectLst>
                  <a:outerShdw blurRad="38100" dist="38100" dir="2700000" algn="tl">
                    <a:srgbClr val="000000">
                      <a:alpha val="43137"/>
                    </a:srgbClr>
                  </a:outerShdw>
                </a:effectLst>
              </a:rPr>
              <a:t>                       da sua confiança o poderá fazer.</a:t>
            </a:r>
            <a:endParaRPr lang="pt-PT" sz="1500" dirty="0" smtClean="0">
              <a:solidFill>
                <a:srgbClr val="C00000"/>
              </a:solidFill>
              <a:effectLst>
                <a:outerShdw blurRad="38100" dist="38100" dir="2700000" algn="tl">
                  <a:srgbClr val="000000">
                    <a:alpha val="43137"/>
                  </a:srgbClr>
                </a:outerShdw>
              </a:effectLst>
            </a:endParaRPr>
          </a:p>
          <a:p>
            <a:r>
              <a:rPr lang="pt-PT" sz="1400" dirty="0" smtClean="0"/>
              <a:t>Envolver a comunidade no apoio à literacia familiar. Sensibilizar os  lideres </a:t>
            </a:r>
          </a:p>
          <a:p>
            <a:pPr>
              <a:buNone/>
            </a:pPr>
            <a:r>
              <a:rPr lang="pt-PT" sz="1400" dirty="0" smtClean="0"/>
              <a:t>          locais formais e informais que estão em contato com as famílias de baixas</a:t>
            </a:r>
          </a:p>
          <a:p>
            <a:pPr>
              <a:buNone/>
            </a:pPr>
            <a:r>
              <a:rPr lang="pt-PT" sz="1400" dirty="0" smtClean="0"/>
              <a:t>          qualificações escolares da importância da literacia dos filhos;</a:t>
            </a:r>
          </a:p>
          <a:p>
            <a:r>
              <a:rPr lang="pt-PT" sz="1400" dirty="0" smtClean="0"/>
              <a:t>Promover atividades de educação de adultos específicas para as </a:t>
            </a:r>
            <a:r>
              <a:rPr lang="pt-PT" sz="1400" dirty="0" smtClean="0"/>
              <a:t> </a:t>
            </a:r>
            <a:r>
              <a:rPr lang="pt-PT" sz="1400" dirty="0" smtClean="0"/>
              <a:t>pessoas com </a:t>
            </a:r>
            <a:r>
              <a:rPr lang="pt-PT" sz="1400" dirty="0" smtClean="0"/>
              <a:t>baixas qualificações escolares;</a:t>
            </a:r>
          </a:p>
          <a:p>
            <a:r>
              <a:rPr lang="pt-PT" sz="1400" dirty="0" smtClean="0"/>
              <a:t>Envolver os jovens e os seniores das comunidades em atividades </a:t>
            </a:r>
            <a:r>
              <a:rPr lang="pt-PT" sz="1400" dirty="0" smtClean="0"/>
              <a:t>de</a:t>
            </a:r>
            <a:r>
              <a:rPr lang="pt-PT" sz="1400" dirty="0" smtClean="0"/>
              <a:t> </a:t>
            </a:r>
            <a:r>
              <a:rPr lang="pt-PT" sz="1400" dirty="0" smtClean="0"/>
              <a:t>literacia </a:t>
            </a:r>
            <a:r>
              <a:rPr lang="pt-PT" sz="1400" dirty="0" smtClean="0"/>
              <a:t>emergente e de literacia com as crianças. </a:t>
            </a:r>
            <a:r>
              <a:rPr lang="pt-PT" sz="1400" dirty="0" smtClean="0"/>
              <a:t> Em todas as atividades, mesmo de lazer, se pode ler e escrever. Não fazer a economia da leitura.</a:t>
            </a:r>
            <a:endParaRPr lang="pt-PT" sz="1400" dirty="0" smtClean="0"/>
          </a:p>
          <a:p>
            <a:r>
              <a:rPr lang="pt-PT" sz="1400" dirty="0" smtClean="0"/>
              <a:t>Apoiar as comunidades de </a:t>
            </a:r>
            <a:r>
              <a:rPr lang="pt-PT" sz="1400" dirty="0" smtClean="0"/>
              <a:t>leitores</a:t>
            </a:r>
            <a:r>
              <a:rPr lang="pt-PT" sz="1400" dirty="0" smtClean="0"/>
              <a:t> </a:t>
            </a:r>
            <a:r>
              <a:rPr lang="pt-PT" sz="1400" dirty="0" smtClean="0"/>
              <a:t>e envolve-las nos projetos comunitários.</a:t>
            </a:r>
            <a:endParaRPr lang="pt-PT" sz="1400" dirty="0" smtClean="0"/>
          </a:p>
          <a:p>
            <a:endParaRPr lang="pt-PT" sz="1400" dirty="0" smtClean="0"/>
          </a:p>
          <a:p>
            <a:endParaRPr lang="pt-PT" sz="1400" dirty="0" smtClean="0"/>
          </a:p>
          <a:p>
            <a:endParaRPr lang="pt-PT" sz="1400" dirty="0" smtClean="0"/>
          </a:p>
          <a:p>
            <a:pPr>
              <a:buNone/>
            </a:pPr>
            <a:endParaRPr lang="pt-PT" sz="1400" dirty="0" smtClean="0"/>
          </a:p>
          <a:p>
            <a:pPr>
              <a:buNone/>
            </a:pPr>
            <a:endParaRPr lang="pt-PT" sz="1400" dirty="0" smtClean="0"/>
          </a:p>
          <a:p>
            <a:pPr>
              <a:buNone/>
            </a:pPr>
            <a:endParaRPr lang="pt-PT" sz="1400" dirty="0" smtClean="0"/>
          </a:p>
          <a:p>
            <a:pPr>
              <a:buNone/>
            </a:pPr>
            <a:endParaRPr lang="pt-PT" sz="1400" dirty="0" smtClean="0"/>
          </a:p>
          <a:p>
            <a:endParaRPr lang="pt-PT" sz="1400" dirty="0" smtClean="0"/>
          </a:p>
          <a:p>
            <a:endParaRPr lang="pt-PT" sz="1400" dirty="0" smtClean="0"/>
          </a:p>
          <a:p>
            <a:r>
              <a:rPr lang="pt-PT" sz="1400" dirty="0" smtClean="0"/>
              <a:t>Enriquecer </a:t>
            </a:r>
            <a:r>
              <a:rPr lang="pt-PT" sz="1400" dirty="0" smtClean="0"/>
              <a:t>todos os projetos </a:t>
            </a:r>
            <a:r>
              <a:rPr lang="pt-PT" sz="1400" dirty="0" smtClean="0"/>
              <a:t>comunitários, de </a:t>
            </a:r>
            <a:r>
              <a:rPr lang="pt-PT" sz="1400" dirty="0" smtClean="0"/>
              <a:t>vários grupos etários,  funcionalmente, com literacia, nomeadamente literacia digital. </a:t>
            </a:r>
          </a:p>
          <a:p>
            <a:pPr>
              <a:buNone/>
            </a:pPr>
            <a:endParaRPr lang="pt-PT" sz="2000" dirty="0" smtClean="0">
              <a:solidFill>
                <a:schemeClr val="accent2">
                  <a:lumMod val="75000"/>
                </a:schemeClr>
              </a:solidFill>
            </a:endParaRPr>
          </a:p>
          <a:p>
            <a:pPr>
              <a:buNone/>
            </a:pPr>
            <a:endParaRPr lang="pt-PT" sz="2000" dirty="0" smtClean="0">
              <a:solidFill>
                <a:schemeClr val="accent2">
                  <a:lumMod val="75000"/>
                </a:schemeClr>
              </a:solidFill>
            </a:endParaRPr>
          </a:p>
          <a:p>
            <a:pPr>
              <a:buNone/>
            </a:pPr>
            <a:endParaRPr lang="pt-PT" sz="2000" dirty="0" smtClean="0">
              <a:solidFill>
                <a:schemeClr val="accent2">
                  <a:lumMod val="75000"/>
                </a:schemeClr>
              </a:solidFill>
            </a:endParaRPr>
          </a:p>
          <a:p>
            <a:pPr>
              <a:buNone/>
            </a:pPr>
            <a:endParaRPr lang="pt-PT" sz="2000" dirty="0">
              <a:solidFill>
                <a:schemeClr val="accent2">
                  <a:lumMod val="75000"/>
                </a:schemeClr>
              </a:solidFill>
            </a:endParaRPr>
          </a:p>
        </p:txBody>
      </p:sp>
      <p:sp>
        <p:nvSpPr>
          <p:cNvPr id="7" name="Marcador de Posição de Conteúdo 6"/>
          <p:cNvSpPr>
            <a:spLocks noGrp="1"/>
          </p:cNvSpPr>
          <p:nvPr>
            <p:ph sz="half" idx="4294967295"/>
          </p:nvPr>
        </p:nvSpPr>
        <p:spPr>
          <a:xfrm flipH="1">
            <a:off x="9143999" y="1600200"/>
            <a:ext cx="45719" cy="4525963"/>
          </a:xfrm>
        </p:spPr>
        <p:txBody>
          <a:bodyPr/>
          <a:lstStyle/>
          <a:p>
            <a:endParaRPr lang="pt-PT" dirty="0" smtClean="0"/>
          </a:p>
          <a:p>
            <a:pPr>
              <a:buNone/>
            </a:pPr>
            <a:endParaRPr lang="pt-PT" dirty="0"/>
          </a:p>
        </p:txBody>
      </p:sp>
      <p:pic>
        <p:nvPicPr>
          <p:cNvPr id="9" name="Imagem 8" descr="Resultado de imagem para ler na comunidade">
            <a:hlinkClick r:id="rId2" tgtFrame="&quot;_blank&quot;"/>
          </p:cNvPr>
          <p:cNvPicPr/>
          <p:nvPr/>
        </p:nvPicPr>
        <p:blipFill>
          <a:blip r:embed="rId3" cstate="print"/>
          <a:srcRect/>
          <a:stretch>
            <a:fillRect/>
          </a:stretch>
        </p:blipFill>
        <p:spPr bwMode="auto">
          <a:xfrm>
            <a:off x="6300192" y="1700808"/>
            <a:ext cx="2268471" cy="1584176"/>
          </a:xfrm>
          <a:prstGeom prst="rect">
            <a:avLst/>
          </a:prstGeom>
          <a:noFill/>
          <a:ln w="9525">
            <a:noFill/>
            <a:miter lim="800000"/>
            <a:headEnd/>
            <a:tailEnd/>
          </a:ln>
        </p:spPr>
      </p:pic>
      <p:pic>
        <p:nvPicPr>
          <p:cNvPr id="10" name="Imagem 9" descr="https://www.cascais.pt/sites/default/files/styles/destaque-home/public/imagens/eventos/new/comunidade_de_leitores.jpg?itok=E_ezKHXC"/>
          <p:cNvPicPr/>
          <p:nvPr/>
        </p:nvPicPr>
        <p:blipFill>
          <a:blip r:embed="rId4" cstate="print"/>
          <a:srcRect/>
          <a:stretch>
            <a:fillRect/>
          </a:stretch>
        </p:blipFill>
        <p:spPr bwMode="auto">
          <a:xfrm>
            <a:off x="4716016" y="4293096"/>
            <a:ext cx="3888432" cy="1728192"/>
          </a:xfrm>
          <a:prstGeom prst="rect">
            <a:avLst/>
          </a:prstGeom>
          <a:noFill/>
          <a:ln w="9525">
            <a:noFill/>
            <a:miter lim="800000"/>
            <a:headEnd/>
            <a:tailEnd/>
          </a:ln>
        </p:spPr>
      </p:pic>
      <p:pic>
        <p:nvPicPr>
          <p:cNvPr id="11" name="Imagem 10" descr="Imagem relacionada">
            <a:hlinkClick r:id="rId5"/>
          </p:cNvPr>
          <p:cNvPicPr/>
          <p:nvPr/>
        </p:nvPicPr>
        <p:blipFill>
          <a:blip r:embed="rId6" cstate="print"/>
          <a:srcRect/>
          <a:stretch>
            <a:fillRect/>
          </a:stretch>
        </p:blipFill>
        <p:spPr bwMode="auto">
          <a:xfrm>
            <a:off x="827584" y="4437112"/>
            <a:ext cx="2469709" cy="164367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r"/>
            <a:r>
              <a:rPr lang="pt-PT" sz="2000" dirty="0" smtClean="0">
                <a:solidFill>
                  <a:srgbClr val="C00000"/>
                </a:solidFill>
                <a:effectLst>
                  <a:outerShdw blurRad="38100" dist="38100" dir="2700000" algn="tl">
                    <a:srgbClr val="000000">
                      <a:alpha val="43137"/>
                    </a:srgbClr>
                  </a:outerShdw>
                </a:effectLst>
              </a:rPr>
              <a:t>Dia Internacional da Alfabetização</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Dia Internacional da Literacia </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8 de setembro de 2018</a:t>
            </a:r>
            <a:r>
              <a:rPr lang="pt-PT" sz="1800" dirty="0" smtClean="0">
                <a:solidFill>
                  <a:srgbClr val="C00000"/>
                </a:solidFill>
                <a:effectLst>
                  <a:outerShdw blurRad="38100" dist="38100" dir="2700000" algn="tl">
                    <a:srgbClr val="000000">
                      <a:alpha val="43137"/>
                    </a:srgbClr>
                  </a:outerShdw>
                </a:effectLst>
              </a:rPr>
              <a:t/>
            </a:r>
            <a:br>
              <a:rPr lang="pt-PT" sz="1800" dirty="0" smtClean="0">
                <a:solidFill>
                  <a:srgbClr val="C00000"/>
                </a:solidFill>
                <a:effectLst>
                  <a:outerShdw blurRad="38100" dist="38100" dir="2700000" algn="tl">
                    <a:srgbClr val="000000">
                      <a:alpha val="43137"/>
                    </a:srgbClr>
                  </a:outerShdw>
                </a:effectLst>
              </a:rPr>
            </a:br>
            <a:r>
              <a:rPr lang="pt-PT" sz="1800" dirty="0" smtClean="0">
                <a:solidFill>
                  <a:srgbClr val="C00000"/>
                </a:solidFill>
                <a:effectLst>
                  <a:outerShdw blurRad="38100" dist="38100" dir="2700000" algn="tl">
                    <a:srgbClr val="000000">
                      <a:alpha val="43137"/>
                    </a:srgbClr>
                  </a:outerShdw>
                </a:effectLst>
              </a:rPr>
              <a:t>BIBLIOGRAFIA      </a:t>
            </a:r>
            <a:endParaRPr lang="pt-PT" sz="2000" dirty="0">
              <a:solidFill>
                <a:srgbClr val="7030A0"/>
              </a:solidFill>
            </a:endParaRPr>
          </a:p>
        </p:txBody>
      </p:sp>
      <p:sp>
        <p:nvSpPr>
          <p:cNvPr id="3" name="Marcador de Posição de Conteúdo 2"/>
          <p:cNvSpPr>
            <a:spLocks noGrp="1"/>
          </p:cNvSpPr>
          <p:nvPr>
            <p:ph idx="1"/>
          </p:nvPr>
        </p:nvSpPr>
        <p:spPr>
          <a:xfrm>
            <a:off x="457200" y="1196752"/>
            <a:ext cx="8229600" cy="6264696"/>
          </a:xfrm>
        </p:spPr>
        <p:txBody>
          <a:bodyPr>
            <a:normAutofit fontScale="85000" lnSpcReduction="20000"/>
          </a:bodyPr>
          <a:lstStyle/>
          <a:p>
            <a:pPr>
              <a:buNone/>
            </a:pPr>
            <a:r>
              <a:rPr lang="pt-PT" sz="1400" dirty="0" smtClean="0">
                <a:solidFill>
                  <a:srgbClr val="C00000"/>
                </a:solidFill>
              </a:rPr>
              <a:t>GERAL</a:t>
            </a:r>
          </a:p>
          <a:p>
            <a:pPr>
              <a:buNone/>
            </a:pPr>
            <a:r>
              <a:rPr lang="pt-PT" sz="1400" dirty="0" smtClean="0"/>
              <a:t>Benavente, A; Rosa, A; Costa, A F. &amp; Ávila, P. (1994). </a:t>
            </a:r>
            <a:r>
              <a:rPr lang="pt-PT" sz="1400" i="1" dirty="0" smtClean="0"/>
              <a:t>Estudo Nacional de Literacia – Avaliação das competências da população adulta. </a:t>
            </a:r>
            <a:r>
              <a:rPr lang="pt-PT" sz="1400" dirty="0" smtClean="0"/>
              <a:t>Lisboa: Universidade de Lisboa / Instituto de Ciências Sociais</a:t>
            </a:r>
          </a:p>
          <a:p>
            <a:pPr>
              <a:buNone/>
            </a:pPr>
            <a:r>
              <a:rPr lang="pt-PT" sz="1400" dirty="0" smtClean="0"/>
              <a:t>OCDE (1994) </a:t>
            </a:r>
            <a:r>
              <a:rPr lang="pt-PT" sz="1400" i="1" dirty="0" smtClean="0"/>
              <a:t>Analfabetismo funcional e Rentabilidade Económica. </a:t>
            </a:r>
            <a:r>
              <a:rPr lang="fr-FR" sz="1400" dirty="0" smtClean="0"/>
              <a:t>Paris: OCDE.</a:t>
            </a:r>
            <a:endParaRPr lang="pt-PT" sz="1400" dirty="0" smtClean="0"/>
          </a:p>
          <a:p>
            <a:pPr>
              <a:buNone/>
            </a:pPr>
            <a:r>
              <a:rPr lang="pt-PT" sz="1400" dirty="0" smtClean="0"/>
              <a:t> </a:t>
            </a:r>
            <a:endParaRPr lang="pt-PT" sz="1400" dirty="0" smtClean="0"/>
          </a:p>
          <a:p>
            <a:pPr>
              <a:buNone/>
            </a:pPr>
            <a:r>
              <a:rPr lang="pt-PT" sz="1400" dirty="0" smtClean="0">
                <a:solidFill>
                  <a:srgbClr val="C00000"/>
                </a:solidFill>
              </a:rPr>
              <a:t>LITERACIA DAS CRIANÇAS</a:t>
            </a:r>
          </a:p>
          <a:p>
            <a:pPr>
              <a:buNone/>
            </a:pPr>
            <a:r>
              <a:rPr lang="pt-PT" sz="1400" dirty="0" smtClean="0"/>
              <a:t>Benavente</a:t>
            </a:r>
            <a:r>
              <a:rPr lang="pt-PT" sz="1400" dirty="0" smtClean="0"/>
              <a:t>, A &amp; Correia A.P, (1980). </a:t>
            </a:r>
            <a:r>
              <a:rPr lang="pt-PT" sz="1400" i="1" dirty="0" smtClean="0"/>
              <a:t>Obstáculos ao Sucesso na Escola Primária. </a:t>
            </a:r>
            <a:r>
              <a:rPr lang="pt-PT" sz="1400" dirty="0" smtClean="0"/>
              <a:t>Lisboa: IED. </a:t>
            </a:r>
          </a:p>
          <a:p>
            <a:pPr>
              <a:buNone/>
            </a:pPr>
            <a:r>
              <a:rPr lang="pt-PT" sz="1400" dirty="0" smtClean="0"/>
              <a:t>Ferreiro, E. &amp; </a:t>
            </a:r>
            <a:r>
              <a:rPr lang="pt-PT" sz="1400" dirty="0" err="1" smtClean="0"/>
              <a:t>Teberosky</a:t>
            </a:r>
            <a:r>
              <a:rPr lang="pt-PT" sz="1400" dirty="0" smtClean="0"/>
              <a:t>, A (1985). </a:t>
            </a:r>
            <a:r>
              <a:rPr lang="pt-PT" sz="1400" i="1" dirty="0" smtClean="0"/>
              <a:t>Psicogénese da Língua Escrita. </a:t>
            </a:r>
            <a:r>
              <a:rPr lang="pt-PT" sz="1400" dirty="0" smtClean="0"/>
              <a:t>Porto Alegre: Artes </a:t>
            </a:r>
            <a:r>
              <a:rPr lang="pt-PT" sz="1400" dirty="0" err="1" smtClean="0"/>
              <a:t>Médi-cas.Ferreiro</a:t>
            </a:r>
            <a:r>
              <a:rPr lang="pt-PT" sz="1400" dirty="0" smtClean="0"/>
              <a:t>, E. (1992). </a:t>
            </a:r>
            <a:r>
              <a:rPr lang="pt-PT" sz="1400" i="1" dirty="0" smtClean="0"/>
              <a:t>Os filhos do analfabetismo: Propostas para a alfabetização escolar na América Latina.</a:t>
            </a:r>
            <a:r>
              <a:rPr lang="pt-PT" sz="1400" dirty="0" smtClean="0"/>
              <a:t> </a:t>
            </a:r>
            <a:r>
              <a:rPr lang="fr-FR" sz="1400" dirty="0" smtClean="0"/>
              <a:t>Porto </a:t>
            </a:r>
            <a:r>
              <a:rPr lang="fr-FR" sz="1400" dirty="0" err="1" smtClean="0"/>
              <a:t>Alegre</a:t>
            </a:r>
            <a:r>
              <a:rPr lang="fr-FR" sz="1400" dirty="0" smtClean="0"/>
              <a:t>: </a:t>
            </a:r>
            <a:r>
              <a:rPr lang="fr-FR" sz="1400" dirty="0" err="1" smtClean="0"/>
              <a:t>Artes</a:t>
            </a:r>
            <a:r>
              <a:rPr lang="fr-FR" sz="1400" dirty="0" smtClean="0"/>
              <a:t> </a:t>
            </a:r>
            <a:r>
              <a:rPr lang="fr-FR" sz="1400" dirty="0" err="1" smtClean="0"/>
              <a:t>Médicas</a:t>
            </a:r>
            <a:r>
              <a:rPr lang="fr-FR" sz="1400" dirty="0" smtClean="0"/>
              <a:t>.</a:t>
            </a:r>
            <a:endParaRPr lang="pt-PT" sz="1400" dirty="0" smtClean="0"/>
          </a:p>
          <a:p>
            <a:pPr>
              <a:buNone/>
            </a:pPr>
            <a:r>
              <a:rPr lang="pt-PT" sz="1400" dirty="0" smtClean="0"/>
              <a:t>Martins, Margarida Alves (2000). </a:t>
            </a:r>
            <a:r>
              <a:rPr lang="pt-PT" sz="1400" i="1" dirty="0" smtClean="0"/>
              <a:t>Pré-história da aprendizagem da leitura: conhecimentos precoces sobre a funcionalidade da linguagem escrita, desenvolvimento metalinguístico e resultados em leitura no final do 1º. ano de escolaridade. </a:t>
            </a:r>
            <a:r>
              <a:rPr lang="pt-PT" sz="1400" dirty="0" smtClean="0"/>
              <a:t>Lisboa: ISPA</a:t>
            </a:r>
          </a:p>
          <a:p>
            <a:pPr>
              <a:buNone/>
            </a:pPr>
            <a:r>
              <a:rPr lang="pt-PT" sz="1400" dirty="0" smtClean="0"/>
              <a:t> </a:t>
            </a:r>
            <a:r>
              <a:rPr lang="pt-PT" sz="1400" dirty="0" smtClean="0">
                <a:solidFill>
                  <a:srgbClr val="C00000"/>
                </a:solidFill>
              </a:rPr>
              <a:t>LITERACIA DOS ADULTOS </a:t>
            </a:r>
          </a:p>
          <a:p>
            <a:pPr>
              <a:buNone/>
            </a:pPr>
            <a:r>
              <a:rPr lang="pt-PT" sz="1400" dirty="0" smtClean="0"/>
              <a:t>Avila, Patrícia (2008 </a:t>
            </a:r>
            <a:r>
              <a:rPr lang="pt-PT" sz="1400" i="1" dirty="0" smtClean="0"/>
              <a:t>). A Literacia dos Adultos: competências-chave na Sociedade do conhecimento. </a:t>
            </a:r>
            <a:r>
              <a:rPr lang="pt-PT" sz="1400" dirty="0" smtClean="0"/>
              <a:t>Lisboa: Celta.</a:t>
            </a:r>
          </a:p>
          <a:p>
            <a:pPr>
              <a:buNone/>
            </a:pPr>
            <a:r>
              <a:rPr lang="pt-PT" sz="1400" dirty="0" smtClean="0"/>
              <a:t> Benavente, A &amp; Melo, A (1978). </a:t>
            </a:r>
            <a:r>
              <a:rPr lang="pt-PT" sz="1400" i="1" dirty="0" smtClean="0"/>
              <a:t>Educação Popular em Portugal. </a:t>
            </a:r>
            <a:r>
              <a:rPr lang="pt-PT" sz="1400" dirty="0" smtClean="0"/>
              <a:t>Lisboa: Livros Horizonte. </a:t>
            </a:r>
          </a:p>
          <a:p>
            <a:pPr>
              <a:buNone/>
            </a:pPr>
            <a:r>
              <a:rPr lang="pt-PT" sz="1400" dirty="0" smtClean="0"/>
              <a:t>Benavente, A; Gago, J.M.; Salgado, L. &amp; Wall, K. (1980). </a:t>
            </a:r>
            <a:r>
              <a:rPr lang="pt-PT" sz="1400" i="1" dirty="0" err="1" smtClean="0"/>
              <a:t>Objectivos</a:t>
            </a:r>
            <a:r>
              <a:rPr lang="pt-PT" sz="1400" i="1" dirty="0" smtClean="0"/>
              <a:t>, Situações e Práticas de Educação de Adultos em Portugal – 1979. </a:t>
            </a:r>
            <a:r>
              <a:rPr lang="pt-PT" sz="1400" dirty="0" smtClean="0"/>
              <a:t>Lisboa: ME/DGEA. </a:t>
            </a:r>
          </a:p>
          <a:p>
            <a:pPr>
              <a:buNone/>
            </a:pPr>
            <a:r>
              <a:rPr lang="pt-PT" sz="1400" dirty="0" smtClean="0"/>
              <a:t>Freire, Paulo (1963) </a:t>
            </a:r>
            <a:r>
              <a:rPr lang="pt-PT" sz="1400" i="1" dirty="0" smtClean="0"/>
              <a:t>Alfabetização e conscientização.</a:t>
            </a:r>
            <a:r>
              <a:rPr lang="pt-PT" sz="1400" dirty="0" smtClean="0"/>
              <a:t> Porto Alegre: Editora </a:t>
            </a:r>
            <a:r>
              <a:rPr lang="pt-PT" sz="1400" dirty="0" err="1" smtClean="0"/>
              <a:t>Emma</a:t>
            </a:r>
            <a:r>
              <a:rPr lang="pt-PT" sz="1400" dirty="0" smtClean="0"/>
              <a:t>.</a:t>
            </a:r>
          </a:p>
          <a:p>
            <a:pPr>
              <a:buNone/>
            </a:pPr>
            <a:r>
              <a:rPr lang="pt-PT" sz="1400" dirty="0" smtClean="0"/>
              <a:t>Guimarães, P. (2011). Políticas de Educação de Adultos em Portugal (1999-2006). </a:t>
            </a:r>
            <a:r>
              <a:rPr lang="pt-PT" sz="1400" i="1" dirty="0" smtClean="0"/>
              <a:t>A Emergência da Educação e Formação para a </a:t>
            </a:r>
            <a:r>
              <a:rPr lang="pt-PT" sz="1400" i="1" dirty="0" err="1" smtClean="0"/>
              <a:t>competividade</a:t>
            </a:r>
            <a:r>
              <a:rPr lang="pt-PT" sz="1400" i="1" dirty="0" smtClean="0"/>
              <a:t> -</a:t>
            </a:r>
            <a:r>
              <a:rPr lang="pt-PT" sz="1400" dirty="0" smtClean="0"/>
              <a:t> Braga: Universidade do Minho/Instituto de Educação</a:t>
            </a:r>
          </a:p>
          <a:p>
            <a:pPr>
              <a:buNone/>
            </a:pPr>
            <a:r>
              <a:rPr lang="pt-PT" sz="1400" dirty="0" smtClean="0"/>
              <a:t>Salgado, L. (1995). Políticas e Práticas de Educação  de  Adultos em Portugal --  </a:t>
            </a:r>
            <a:r>
              <a:rPr lang="pt-PT" sz="1400" dirty="0" err="1" smtClean="0"/>
              <a:t>Perspectiva</a:t>
            </a:r>
            <a:r>
              <a:rPr lang="pt-PT" sz="1400" dirty="0" smtClean="0"/>
              <a:t>   Multicultural. In </a:t>
            </a:r>
            <a:r>
              <a:rPr lang="pt-PT" sz="1400" i="1" dirty="0" smtClean="0"/>
              <a:t>A Educação de Adultos em Contexto Multicultural.</a:t>
            </a:r>
            <a:r>
              <a:rPr lang="pt-PT" sz="1400" dirty="0" smtClean="0"/>
              <a:t> Lisboa: Universidade Aberta</a:t>
            </a:r>
            <a:r>
              <a:rPr lang="pt-PT" sz="1400" b="1" dirty="0" smtClean="0"/>
              <a:t>.</a:t>
            </a:r>
            <a:r>
              <a:rPr lang="pt-PT" sz="1400" dirty="0" smtClean="0"/>
              <a:t> </a:t>
            </a:r>
            <a:endParaRPr lang="pt-PT" sz="1500" dirty="0" smtClean="0">
              <a:solidFill>
                <a:srgbClr val="C00000"/>
              </a:solidFill>
            </a:endParaRPr>
          </a:p>
          <a:p>
            <a:pPr>
              <a:buNone/>
            </a:pPr>
            <a:r>
              <a:rPr lang="pt-PT" sz="1400" dirty="0" smtClean="0">
                <a:solidFill>
                  <a:srgbClr val="C00000"/>
                </a:solidFill>
              </a:rPr>
              <a:t>PAIS E COMUNIDADE</a:t>
            </a:r>
            <a:endParaRPr lang="pt-PT" sz="1400" dirty="0" smtClean="0"/>
          </a:p>
          <a:p>
            <a:pPr>
              <a:buNone/>
            </a:pPr>
            <a:r>
              <a:rPr lang="fr-FR" sz="1400" dirty="0" err="1" smtClean="0"/>
              <a:t>Furter</a:t>
            </a:r>
            <a:r>
              <a:rPr lang="fr-FR" sz="1400" dirty="0" smtClean="0"/>
              <a:t>,  P. (1983). </a:t>
            </a:r>
            <a:r>
              <a:rPr lang="fr-FR" sz="1400" i="1" dirty="0" smtClean="0"/>
              <a:t>Les Espaces de la Formation.</a:t>
            </a:r>
            <a:r>
              <a:rPr lang="fr-FR" sz="1400" dirty="0" smtClean="0"/>
              <a:t> Lausanne: Presses Polytechniques Romandes.  </a:t>
            </a:r>
            <a:endParaRPr lang="pt-PT" sz="1400" dirty="0" smtClean="0"/>
          </a:p>
          <a:p>
            <a:pPr>
              <a:buNone/>
            </a:pPr>
            <a:r>
              <a:rPr lang="fr-FR" sz="1400" dirty="0" smtClean="0"/>
              <a:t>Grosjean, É. (1987). Vie Associative et Développement Culturel, </a:t>
            </a:r>
            <a:r>
              <a:rPr lang="fr-FR" sz="1400" i="1" dirty="0" smtClean="0"/>
              <a:t>Des Associations ,Espaces pour une Citoyenneté Européenne. </a:t>
            </a:r>
            <a:r>
              <a:rPr lang="pt-PT" sz="1400" dirty="0" err="1" smtClean="0"/>
              <a:t>Bruxelles</a:t>
            </a:r>
            <a:r>
              <a:rPr lang="pt-PT" sz="1400" dirty="0" smtClean="0"/>
              <a:t>: </a:t>
            </a:r>
            <a:r>
              <a:rPr lang="pt-PT" sz="1400" dirty="0" err="1" smtClean="0"/>
              <a:t>Fondation</a:t>
            </a:r>
            <a:r>
              <a:rPr lang="pt-PT" sz="1400" dirty="0" smtClean="0"/>
              <a:t> Marcel </a:t>
            </a:r>
            <a:r>
              <a:rPr lang="pt-PT" sz="1400" dirty="0" err="1" smtClean="0"/>
              <a:t>Hicter</a:t>
            </a:r>
            <a:r>
              <a:rPr lang="pt-PT" sz="1400" dirty="0" smtClean="0"/>
              <a:t>  &amp; La </a:t>
            </a:r>
            <a:r>
              <a:rPr lang="pt-PT" sz="1400" dirty="0" err="1" smtClean="0"/>
              <a:t>vie</a:t>
            </a:r>
            <a:r>
              <a:rPr lang="pt-PT" sz="1400" dirty="0" smtClean="0"/>
              <a:t> </a:t>
            </a:r>
            <a:r>
              <a:rPr lang="pt-PT" sz="1400" dirty="0" err="1" smtClean="0"/>
              <a:t>Ouvrière</a:t>
            </a:r>
            <a:r>
              <a:rPr lang="pt-PT" sz="1400" dirty="0" smtClean="0"/>
              <a:t>.</a:t>
            </a:r>
          </a:p>
          <a:p>
            <a:pPr>
              <a:buNone/>
            </a:pPr>
            <a:r>
              <a:rPr lang="pt-PT" sz="1400" dirty="0" smtClean="0"/>
              <a:t>Marques, R.  (1993). Envolvimento dos pais e sucesso educativo para todos: o que se passa em Portugal e nos Estados Unidos da América. In Davis, D. &amp; </a:t>
            </a:r>
            <a:r>
              <a:rPr lang="pt-PT" sz="1400" i="1" dirty="0" smtClean="0"/>
              <a:t>al</a:t>
            </a:r>
            <a:r>
              <a:rPr lang="pt-PT" sz="1400" dirty="0" smtClean="0"/>
              <a:t> (1993). </a:t>
            </a:r>
            <a:r>
              <a:rPr lang="pt-PT" sz="1400" i="1" dirty="0" smtClean="0"/>
              <a:t>Os Professores e as Famílias – a Colaboração Possível. </a:t>
            </a:r>
            <a:r>
              <a:rPr lang="pt-PT" sz="1400" dirty="0" smtClean="0"/>
              <a:t>Lisboa: Livros Horizonte.</a:t>
            </a:r>
          </a:p>
          <a:p>
            <a:pPr>
              <a:buNone/>
            </a:pPr>
            <a:r>
              <a:rPr lang="pt-PT" sz="1400" dirty="0" smtClean="0"/>
              <a:t>Mata, Lourdes (2006) </a:t>
            </a:r>
            <a:r>
              <a:rPr lang="pt-PT" sz="1400" i="1" dirty="0" smtClean="0"/>
              <a:t>Literacia familiar. </a:t>
            </a:r>
            <a:r>
              <a:rPr lang="pt-PT" sz="1400" dirty="0" smtClean="0"/>
              <a:t>Porto: Porto Editora</a:t>
            </a:r>
          </a:p>
          <a:p>
            <a:pPr>
              <a:buNone/>
            </a:pPr>
            <a:r>
              <a:rPr lang="pt-PT" sz="1400" dirty="0" smtClean="0"/>
              <a:t>Salgado</a:t>
            </a:r>
            <a:r>
              <a:rPr lang="pt-PT" sz="1400" i="1" dirty="0" smtClean="0"/>
              <a:t>, </a:t>
            </a:r>
            <a:r>
              <a:rPr lang="pt-PT" sz="1400" dirty="0" smtClean="0"/>
              <a:t>L. (</a:t>
            </a:r>
            <a:r>
              <a:rPr lang="pt-PT" sz="1400" dirty="0" err="1" smtClean="0"/>
              <a:t>coord</a:t>
            </a:r>
            <a:r>
              <a:rPr lang="pt-PT" sz="1400" dirty="0" smtClean="0"/>
              <a:t>.) (2010)</a:t>
            </a:r>
            <a:r>
              <a:rPr lang="pt-PT" sz="1400" i="1" dirty="0" smtClean="0"/>
              <a:t> A Educação de Adultos: uma dupla oportunidade na família. </a:t>
            </a:r>
            <a:r>
              <a:rPr lang="pt-PT" sz="1400" dirty="0" smtClean="0"/>
              <a:t>Lisboa:  ANQ, IP</a:t>
            </a:r>
          </a:p>
          <a:p>
            <a:pPr>
              <a:buNone/>
            </a:pPr>
            <a:r>
              <a:rPr lang="pt-PT" sz="1400" dirty="0" smtClean="0"/>
              <a:t>Salgado</a:t>
            </a:r>
            <a:r>
              <a:rPr lang="pt-PT" sz="1400" i="1" dirty="0" smtClean="0"/>
              <a:t>, </a:t>
            </a:r>
            <a:r>
              <a:rPr lang="pt-PT" sz="1400" dirty="0" smtClean="0"/>
              <a:t>L. (</a:t>
            </a:r>
            <a:r>
              <a:rPr lang="pt-PT" sz="1400" dirty="0" err="1" smtClean="0"/>
              <a:t>coord</a:t>
            </a:r>
            <a:r>
              <a:rPr lang="pt-PT" sz="1400" dirty="0" smtClean="0"/>
              <a:t>.) (2011)</a:t>
            </a:r>
            <a:r>
              <a:rPr lang="pt-PT" sz="1400" i="1" dirty="0" smtClean="0"/>
              <a:t> </a:t>
            </a:r>
            <a:r>
              <a:rPr lang="pt-PT" sz="1400" dirty="0" smtClean="0"/>
              <a:t>Necessidades e Potencialidades de Educação de adultos envolvimento parental para o sucesso escolar – Material de formação; coleção de fichas) .</a:t>
            </a:r>
          </a:p>
          <a:p>
            <a:pPr>
              <a:buNone/>
            </a:pPr>
            <a:r>
              <a:rPr lang="pt-PT" sz="1400" dirty="0" smtClean="0"/>
              <a:t>Salgado</a:t>
            </a:r>
            <a:r>
              <a:rPr lang="pt-PT" sz="1400" i="1" dirty="0" smtClean="0"/>
              <a:t>, </a:t>
            </a:r>
            <a:r>
              <a:rPr lang="pt-PT" sz="1400" dirty="0" smtClean="0"/>
              <a:t>L. (</a:t>
            </a:r>
            <a:r>
              <a:rPr lang="pt-PT" sz="1400" dirty="0" err="1" smtClean="0"/>
              <a:t>coord</a:t>
            </a:r>
            <a:r>
              <a:rPr lang="pt-PT" sz="1400" dirty="0" smtClean="0"/>
              <a:t>.) (2011)</a:t>
            </a:r>
            <a:r>
              <a:rPr lang="pt-PT" sz="1400" i="1" dirty="0" smtClean="0"/>
              <a:t> O aumento das competências educativas das famílias: um efeito das novas oportunidades. </a:t>
            </a:r>
            <a:r>
              <a:rPr lang="pt-PT" sz="1400" dirty="0" smtClean="0"/>
              <a:t>Lisboa: ANQ, IP</a:t>
            </a:r>
          </a:p>
          <a:p>
            <a:pPr>
              <a:buNone/>
            </a:pPr>
            <a:endParaRPr lang="pt-PT" sz="1400" dirty="0" smtClean="0"/>
          </a:p>
          <a:p>
            <a:pPr>
              <a:buNone/>
            </a:pPr>
            <a:endParaRPr lang="pt-PT" sz="1400" dirty="0" smtClean="0"/>
          </a:p>
          <a:p>
            <a:pPr>
              <a:buNone/>
            </a:pPr>
            <a:endParaRPr lang="pt-PT" sz="1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r"/>
            <a:r>
              <a:rPr lang="pt-PT" sz="2000" dirty="0" smtClean="0">
                <a:solidFill>
                  <a:srgbClr val="C00000"/>
                </a:solidFill>
                <a:effectLst>
                  <a:outerShdw blurRad="38100" dist="38100" dir="2700000" algn="tl">
                    <a:srgbClr val="000000">
                      <a:alpha val="43137"/>
                    </a:srgbClr>
                  </a:outerShdw>
                </a:effectLst>
              </a:rPr>
              <a:t>Dia Internacional da Alfabetização</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Dia Internacional da Literacia </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8 de setembro de 2018</a:t>
            </a:r>
            <a:endParaRPr lang="pt-PT" sz="2000" dirty="0"/>
          </a:p>
        </p:txBody>
      </p:sp>
      <p:sp>
        <p:nvSpPr>
          <p:cNvPr id="3" name="Marcador de Posição de Conteúdo 2"/>
          <p:cNvSpPr>
            <a:spLocks noGrp="1"/>
          </p:cNvSpPr>
          <p:nvPr>
            <p:ph idx="1"/>
          </p:nvPr>
        </p:nvSpPr>
        <p:spPr/>
        <p:txBody>
          <a:bodyPr>
            <a:normAutofit fontScale="47500" lnSpcReduction="20000"/>
          </a:bodyPr>
          <a:lstStyle/>
          <a:p>
            <a:pPr>
              <a:buNone/>
            </a:pPr>
            <a:r>
              <a:rPr lang="pt-PT" sz="2000" i="1" dirty="0" smtClean="0">
                <a:solidFill>
                  <a:srgbClr val="C00000"/>
                </a:solidFill>
                <a:effectLst>
                  <a:outerShdw blurRad="38100" dist="38100" dir="2700000" algn="tl">
                    <a:srgbClr val="000000">
                      <a:alpha val="43137"/>
                    </a:srgbClr>
                  </a:outerShdw>
                </a:effectLst>
              </a:rPr>
              <a:t>Dos conceitos</a:t>
            </a:r>
          </a:p>
          <a:p>
            <a:pPr>
              <a:buNone/>
            </a:pPr>
            <a:r>
              <a:rPr lang="pt-PT" dirty="0" smtClean="0">
                <a:solidFill>
                  <a:srgbClr val="C00000"/>
                </a:solidFill>
                <a:effectLst>
                  <a:outerShdw blurRad="38100" dist="38100" dir="2700000" algn="tl">
                    <a:srgbClr val="000000">
                      <a:alpha val="43137"/>
                    </a:srgbClr>
                  </a:outerShdw>
                </a:effectLst>
              </a:rPr>
              <a:t>Alfabetização ou</a:t>
            </a:r>
            <a:r>
              <a:rPr lang="pt-PT" dirty="0">
                <a:solidFill>
                  <a:srgbClr val="C00000"/>
                </a:solidFill>
                <a:effectLst>
                  <a:outerShdw blurRad="38100" dist="38100" dir="2700000" algn="tl">
                    <a:srgbClr val="000000">
                      <a:alpha val="43137"/>
                    </a:srgbClr>
                  </a:outerShdw>
                </a:effectLst>
              </a:rPr>
              <a:t> </a:t>
            </a:r>
            <a:r>
              <a:rPr lang="pt-PT" dirty="0" smtClean="0">
                <a:solidFill>
                  <a:srgbClr val="C00000"/>
                </a:solidFill>
                <a:effectLst>
                  <a:outerShdw blurRad="38100" dist="38100" dir="2700000" algn="tl">
                    <a:srgbClr val="000000">
                      <a:alpha val="43137"/>
                    </a:srgbClr>
                  </a:outerShdw>
                </a:effectLst>
              </a:rPr>
              <a:t>Literacia ?</a:t>
            </a:r>
          </a:p>
          <a:p>
            <a:pPr marL="0" indent="0">
              <a:buNone/>
            </a:pPr>
            <a:endParaRPr lang="pt-PT" sz="2000" dirty="0" smtClean="0"/>
          </a:p>
          <a:p>
            <a:pPr marL="0" indent="0">
              <a:buNone/>
            </a:pPr>
            <a:r>
              <a:rPr lang="pt-PT" dirty="0" smtClean="0"/>
              <a:t>                          Em</a:t>
            </a:r>
            <a:r>
              <a:rPr lang="pt-PT" dirty="0" smtClean="0">
                <a:solidFill>
                  <a:srgbClr val="C00000"/>
                </a:solidFill>
                <a:effectLst>
                  <a:outerShdw blurRad="38100" dist="38100" dir="2700000" algn="tl">
                    <a:srgbClr val="000000">
                      <a:alpha val="43137"/>
                    </a:srgbClr>
                  </a:outerShdw>
                </a:effectLst>
              </a:rPr>
              <a:t> </a:t>
            </a:r>
            <a:r>
              <a:rPr lang="pt-PT" dirty="0" smtClean="0"/>
              <a:t>1992 a OCDE lança o Alarme:</a:t>
            </a:r>
            <a:r>
              <a:rPr lang="pt-PT" baseline="30000" dirty="0" smtClean="0"/>
              <a:t>1</a:t>
            </a:r>
            <a:endParaRPr lang="pt-PT" dirty="0"/>
          </a:p>
          <a:p>
            <a:pPr marL="0" indent="0">
              <a:buNone/>
            </a:pPr>
            <a:r>
              <a:rPr lang="pt-PT" sz="3800" i="1" dirty="0" smtClean="0"/>
              <a:t>Muitos adultos, com vários anos de escolaridade, naturais dos </a:t>
            </a:r>
          </a:p>
          <a:p>
            <a:pPr marL="0" indent="0">
              <a:buNone/>
            </a:pPr>
            <a:r>
              <a:rPr lang="pt-PT" sz="3800" i="1" dirty="0" smtClean="0"/>
              <a:t>países onde vivem,  não conseguem perceber um texto  escrito </a:t>
            </a:r>
          </a:p>
          <a:p>
            <a:pPr marL="0" indent="0">
              <a:buNone/>
            </a:pPr>
            <a:r>
              <a:rPr lang="pt-PT" sz="3800" i="1" dirty="0" smtClean="0"/>
              <a:t>necessário no seu contexto de trabalho.</a:t>
            </a:r>
          </a:p>
          <a:p>
            <a:pPr marL="0" indent="0">
              <a:buNone/>
            </a:pPr>
            <a:endParaRPr lang="pt-PT" i="1" dirty="0"/>
          </a:p>
          <a:p>
            <a:pPr marL="0" indent="0">
              <a:buNone/>
            </a:pPr>
            <a:r>
              <a:rPr lang="pt-PT" dirty="0" smtClean="0"/>
              <a:t>Emergência  do conceito de </a:t>
            </a:r>
            <a:r>
              <a:rPr lang="pt-PT" dirty="0" smtClean="0">
                <a:solidFill>
                  <a:srgbClr val="C00000"/>
                </a:solidFill>
                <a:effectLst>
                  <a:outerShdw blurRad="38100" dist="38100" dir="2700000" algn="tl">
                    <a:srgbClr val="000000">
                      <a:alpha val="43137"/>
                    </a:srgbClr>
                  </a:outerShdw>
                </a:effectLst>
              </a:rPr>
              <a:t>Literacia</a:t>
            </a:r>
          </a:p>
          <a:p>
            <a:pPr marL="0" indent="0">
              <a:buNone/>
            </a:pPr>
            <a:r>
              <a:rPr lang="pt-PT" sz="5100" dirty="0" smtClean="0">
                <a:solidFill>
                  <a:srgbClr val="C00000"/>
                </a:solidFill>
                <a:effectLst>
                  <a:outerShdw blurRad="38100" dist="38100" dir="2700000" algn="tl">
                    <a:srgbClr val="000000">
                      <a:alpha val="43137"/>
                    </a:srgbClr>
                  </a:outerShdw>
                </a:effectLst>
              </a:rPr>
              <a:t>             competência que permite extrair o sentido de um </a:t>
            </a:r>
          </a:p>
          <a:p>
            <a:pPr marL="0" indent="0">
              <a:buNone/>
            </a:pPr>
            <a:r>
              <a:rPr lang="pt-PT" sz="5100" dirty="0">
                <a:solidFill>
                  <a:srgbClr val="C00000"/>
                </a:solidFill>
                <a:effectLst>
                  <a:outerShdw blurRad="38100" dist="38100" dir="2700000" algn="tl">
                    <a:srgbClr val="000000">
                      <a:alpha val="43137"/>
                    </a:srgbClr>
                  </a:outerShdw>
                </a:effectLst>
              </a:rPr>
              <a:t> </a:t>
            </a:r>
            <a:r>
              <a:rPr lang="pt-PT" sz="5100" dirty="0" smtClean="0">
                <a:solidFill>
                  <a:srgbClr val="C00000"/>
                </a:solidFill>
                <a:effectLst>
                  <a:outerShdw blurRad="38100" dist="38100" dir="2700000" algn="tl">
                    <a:srgbClr val="000000">
                      <a:alpha val="43137"/>
                    </a:srgbClr>
                  </a:outerShdw>
                </a:effectLst>
              </a:rPr>
              <a:t>            texto escrito necessário ao seu quotidiano</a:t>
            </a:r>
            <a:r>
              <a:rPr lang="pt-PT" dirty="0" smtClean="0"/>
              <a:t>.</a:t>
            </a:r>
          </a:p>
          <a:p>
            <a:pPr marL="0" indent="0">
              <a:buNone/>
            </a:pPr>
            <a:endParaRPr lang="pt-PT" dirty="0" smtClean="0"/>
          </a:p>
          <a:p>
            <a:pPr marL="0" indent="0">
              <a:buNone/>
            </a:pPr>
            <a:r>
              <a:rPr lang="pt-PT" dirty="0" smtClean="0"/>
              <a:t>Distingue do conceito de </a:t>
            </a:r>
            <a:r>
              <a:rPr lang="pt-PT" dirty="0" smtClean="0">
                <a:solidFill>
                  <a:srgbClr val="C00000"/>
                </a:solidFill>
                <a:effectLst>
                  <a:outerShdw blurRad="38100" dist="38100" dir="2700000" algn="tl">
                    <a:srgbClr val="000000">
                      <a:alpha val="43137"/>
                    </a:srgbClr>
                  </a:outerShdw>
                </a:effectLst>
              </a:rPr>
              <a:t>Alfabetização</a:t>
            </a:r>
            <a:endParaRPr lang="pt-PT" dirty="0" smtClean="0"/>
          </a:p>
          <a:p>
            <a:pPr marL="0" indent="0">
              <a:buNone/>
            </a:pPr>
            <a:endParaRPr lang="pt-PT" sz="1800" i="1" dirty="0">
              <a:solidFill>
                <a:srgbClr val="C00000"/>
              </a:solidFill>
              <a:effectLst>
                <a:outerShdw blurRad="38100" dist="38100" dir="2700000" algn="tl">
                  <a:srgbClr val="000000">
                    <a:alpha val="43137"/>
                  </a:srgbClr>
                </a:outerShdw>
              </a:effectLst>
            </a:endParaRPr>
          </a:p>
          <a:p>
            <a:pPr marL="0" indent="0"/>
            <a:r>
              <a:rPr lang="pt-PT" dirty="0" smtClean="0"/>
              <a:t>Alfabetização é o </a:t>
            </a:r>
            <a:r>
              <a:rPr lang="pt-PT" dirty="0" smtClean="0">
                <a:solidFill>
                  <a:srgbClr val="0070C0"/>
                </a:solidFill>
              </a:rPr>
              <a:t>processo de aprendizagem </a:t>
            </a:r>
            <a:r>
              <a:rPr lang="pt-PT" dirty="0" smtClean="0"/>
              <a:t>da leitura e da escrita (diferente de escolarização)</a:t>
            </a:r>
          </a:p>
          <a:p>
            <a:pPr marL="0" indent="0"/>
            <a:r>
              <a:rPr lang="pt-PT" dirty="0" smtClean="0"/>
              <a:t>Literacia </a:t>
            </a:r>
            <a:r>
              <a:rPr lang="pt-PT" dirty="0" smtClean="0">
                <a:solidFill>
                  <a:srgbClr val="0070C0"/>
                </a:solidFill>
              </a:rPr>
              <a:t>é o produto </a:t>
            </a:r>
            <a:r>
              <a:rPr lang="pt-PT" dirty="0" smtClean="0"/>
              <a:t>(competência)</a:t>
            </a:r>
          </a:p>
          <a:p>
            <a:pPr marL="0" indent="0">
              <a:buNone/>
            </a:pPr>
            <a:r>
              <a:rPr lang="pt-PT" dirty="0" smtClean="0">
                <a:solidFill>
                  <a:srgbClr val="C00000"/>
                </a:solidFill>
                <a:effectLst>
                  <a:outerShdw blurRad="38100" dist="38100" dir="2700000" algn="tl">
                    <a:srgbClr val="000000">
                      <a:alpha val="43137"/>
                    </a:srgbClr>
                  </a:outerShdw>
                </a:effectLst>
              </a:rPr>
              <a:t/>
            </a:r>
            <a:br>
              <a:rPr lang="pt-PT" dirty="0" smtClean="0">
                <a:solidFill>
                  <a:srgbClr val="C00000"/>
                </a:solidFill>
                <a:effectLst>
                  <a:outerShdw blurRad="38100" dist="38100" dir="2700000" algn="tl">
                    <a:srgbClr val="000000">
                      <a:alpha val="43137"/>
                    </a:srgbClr>
                  </a:outerShdw>
                </a:effectLst>
              </a:rPr>
            </a:br>
            <a:endParaRPr lang="pt-PT" sz="2400" dirty="0" smtClean="0"/>
          </a:p>
          <a:p>
            <a:pPr algn="r">
              <a:buNone/>
            </a:pPr>
            <a:r>
              <a:rPr lang="fr-FR" sz="2500" dirty="0" smtClean="0"/>
              <a:t>(1) OCDE (2002) - L'</a:t>
            </a:r>
            <a:r>
              <a:rPr lang="fr-FR" sz="2500" dirty="0" err="1" smtClean="0"/>
              <a:t>illetrisme</a:t>
            </a:r>
            <a:r>
              <a:rPr lang="fr-FR" sz="2500" dirty="0" smtClean="0"/>
              <a:t> des adultes et les résultats économiques</a:t>
            </a:r>
            <a:endParaRPr lang="pt-PT" sz="2500" dirty="0"/>
          </a:p>
          <a:p>
            <a:pPr>
              <a:buNone/>
            </a:pPr>
            <a:endParaRPr lang="pt-PT" sz="2400" dirty="0"/>
          </a:p>
        </p:txBody>
      </p:sp>
      <p:pic>
        <p:nvPicPr>
          <p:cNvPr id="4" name="Imagem 3" descr="Resultado de imagem para OCDE">
            <a:hlinkClick r:id="rId3"/>
          </p:cNvPr>
          <p:cNvPicPr/>
          <p:nvPr/>
        </p:nvPicPr>
        <p:blipFill>
          <a:blip r:embed="rId4" cstate="print"/>
          <a:srcRect/>
          <a:stretch>
            <a:fillRect/>
          </a:stretch>
        </p:blipFill>
        <p:spPr bwMode="auto">
          <a:xfrm>
            <a:off x="6732240" y="1916832"/>
            <a:ext cx="1512168" cy="10801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pPr algn="r"/>
            <a:r>
              <a:rPr lang="pt-PT" sz="2000" dirty="0" smtClean="0">
                <a:solidFill>
                  <a:srgbClr val="C00000"/>
                </a:solidFill>
                <a:effectLst>
                  <a:outerShdw blurRad="38100" dist="38100" dir="2700000" algn="tl">
                    <a:srgbClr val="000000">
                      <a:alpha val="43137"/>
                    </a:srgbClr>
                  </a:outerShdw>
                </a:effectLst>
              </a:rPr>
              <a:t>Dia Internacional da Alfabetização</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Dia Internacional da Literacia </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8 de setembro de 2018</a:t>
            </a:r>
            <a:endParaRPr lang="pt-PT" sz="2000" dirty="0"/>
          </a:p>
        </p:txBody>
      </p:sp>
      <p:sp>
        <p:nvSpPr>
          <p:cNvPr id="5" name="Marcador de Posição de Conteúdo 4"/>
          <p:cNvSpPr>
            <a:spLocks noGrp="1"/>
          </p:cNvSpPr>
          <p:nvPr>
            <p:ph sz="half" idx="1"/>
          </p:nvPr>
        </p:nvSpPr>
        <p:spPr>
          <a:xfrm>
            <a:off x="457200" y="1600200"/>
            <a:ext cx="5194920" cy="4525963"/>
          </a:xfrm>
        </p:spPr>
        <p:txBody>
          <a:bodyPr>
            <a:normAutofit lnSpcReduction="10000"/>
          </a:bodyPr>
          <a:lstStyle/>
          <a:p>
            <a:pPr>
              <a:buNone/>
            </a:pPr>
            <a:r>
              <a:rPr lang="pt-PT" sz="1600" dirty="0" smtClean="0">
                <a:effectLst>
                  <a:outerShdw blurRad="38100" dist="38100" dir="2700000" algn="tl">
                    <a:srgbClr val="000000">
                      <a:alpha val="43137"/>
                    </a:srgbClr>
                  </a:outerShdw>
                </a:effectLst>
              </a:rPr>
              <a:t>Em Portugal realizou-se também um Estudo Nacional da Literacia coordenado por Ana Benavente</a:t>
            </a:r>
            <a:r>
              <a:rPr lang="pt-PT" sz="1800" dirty="0" smtClean="0">
                <a:effectLst>
                  <a:outerShdw blurRad="38100" dist="38100" dir="2700000" algn="tl">
                    <a:srgbClr val="000000">
                      <a:alpha val="43137"/>
                    </a:srgbClr>
                  </a:outerShdw>
                </a:effectLst>
              </a:rPr>
              <a:t>.</a:t>
            </a:r>
          </a:p>
          <a:p>
            <a:pPr>
              <a:buNone/>
            </a:pPr>
            <a:endParaRPr lang="pt-PT" sz="1800" dirty="0" smtClean="0"/>
          </a:p>
          <a:p>
            <a:pPr>
              <a:buFont typeface="Wingdings" pitchFamily="2" charset="2"/>
              <a:buChar char="Ø"/>
            </a:pPr>
            <a:r>
              <a:rPr lang="pt-PT" sz="1600" dirty="0" smtClean="0"/>
              <a:t>Os materiais do estudo foram </a:t>
            </a:r>
            <a:r>
              <a:rPr lang="pt-PT" sz="1600" smtClean="0"/>
              <a:t>inovadores e de </a:t>
            </a:r>
            <a:r>
              <a:rPr lang="pt-PT" sz="1600" dirty="0" smtClean="0"/>
              <a:t>acordo com as práticas usuais de leitura em Portugal.</a:t>
            </a:r>
          </a:p>
          <a:p>
            <a:pPr>
              <a:buNone/>
            </a:pPr>
            <a:endParaRPr lang="pt-PT" sz="1600" dirty="0" smtClean="0"/>
          </a:p>
          <a:p>
            <a:pPr>
              <a:buFont typeface="Wingdings" pitchFamily="2" charset="2"/>
              <a:buChar char="Ø"/>
            </a:pPr>
            <a:r>
              <a:rPr lang="pt-PT" sz="1600" dirty="0" smtClean="0"/>
              <a:t>Os resultados revelaram níveis muito baixos. (ver </a:t>
            </a:r>
          </a:p>
          <a:p>
            <a:pPr indent="106363">
              <a:buNone/>
            </a:pPr>
            <a:r>
              <a:rPr lang="pt-PT" sz="1400" dirty="0">
                <a:hlinkClick r:id="rId2"/>
              </a:rPr>
              <a:t>http://</a:t>
            </a:r>
            <a:r>
              <a:rPr lang="pt-PT" sz="1400" dirty="0" smtClean="0">
                <a:hlinkClick r:id="rId2"/>
              </a:rPr>
              <a:t>www.cnedu.pt/pt/publicacoes/estudos-e-relatorios/outros/799-a-literacia-em-portugal-resultados-de-uma-pesquisa-extensiva-e-</a:t>
            </a:r>
            <a:endParaRPr lang="pt-PT" sz="1400" dirty="0" smtClean="0"/>
          </a:p>
          <a:p>
            <a:pPr indent="106363">
              <a:buNone/>
            </a:pPr>
            <a:endParaRPr lang="pt-PT" sz="1400" dirty="0"/>
          </a:p>
          <a:p>
            <a:pPr>
              <a:buFont typeface="Wingdings" pitchFamily="2" charset="2"/>
              <a:buChar char="Ø"/>
            </a:pPr>
            <a:r>
              <a:rPr lang="pt-PT" sz="1600" dirty="0" smtClean="0"/>
              <a:t>Está em preparação, caso se garanta financiamento, um novo estudo feito pela mesma equipa, 25 anos depois.</a:t>
            </a:r>
          </a:p>
          <a:p>
            <a:pPr>
              <a:buFont typeface="Wingdings" pitchFamily="2" charset="2"/>
              <a:buChar char="Ø"/>
            </a:pPr>
            <a:endParaRPr lang="pt-PT" sz="1600" dirty="0" smtClean="0"/>
          </a:p>
          <a:p>
            <a:pPr>
              <a:buFont typeface="Wingdings" pitchFamily="2" charset="2"/>
              <a:buChar char="Ø"/>
            </a:pPr>
            <a:r>
              <a:rPr lang="pt-PT" sz="1600" dirty="0" smtClean="0"/>
              <a:t>O governo anterior não permitiu que se concluísse em Portugal o estudo da OCDE sobre as competências dos portugueses (PIAAC).  Por isso os resultados aparecem sem Portugal.  </a:t>
            </a:r>
          </a:p>
          <a:p>
            <a:pPr>
              <a:buNone/>
            </a:pPr>
            <a:endParaRPr lang="pt-PT" sz="1800" dirty="0"/>
          </a:p>
        </p:txBody>
      </p:sp>
      <p:sp>
        <p:nvSpPr>
          <p:cNvPr id="6" name="Marcador de Posição de Conteúdo 5"/>
          <p:cNvSpPr>
            <a:spLocks noGrp="1"/>
          </p:cNvSpPr>
          <p:nvPr>
            <p:ph sz="half" idx="2"/>
          </p:nvPr>
        </p:nvSpPr>
        <p:spPr>
          <a:xfrm>
            <a:off x="5724128" y="1600200"/>
            <a:ext cx="2962672" cy="4525963"/>
          </a:xfrm>
        </p:spPr>
        <p:txBody>
          <a:bodyPr>
            <a:normAutofit lnSpcReduction="10000"/>
          </a:bodyPr>
          <a:lstStyle/>
          <a:p>
            <a:pPr>
              <a:buNone/>
            </a:pPr>
            <a:r>
              <a:rPr lang="pt-PT" sz="1400" dirty="0" smtClean="0">
                <a:solidFill>
                  <a:srgbClr val="C00000"/>
                </a:solidFill>
                <a:effectLst>
                  <a:outerShdw blurRad="38100" dist="38100" dir="2700000" algn="tl">
                    <a:srgbClr val="000000">
                      <a:alpha val="43137"/>
                    </a:srgbClr>
                  </a:outerShdw>
                </a:effectLst>
              </a:rPr>
              <a:t>O Conselho Nacional de Educação colocou o estudo integral online</a:t>
            </a:r>
          </a:p>
          <a:p>
            <a:pPr>
              <a:buNone/>
            </a:pPr>
            <a:endParaRPr lang="pt-PT" sz="2400" dirty="0"/>
          </a:p>
          <a:p>
            <a:endParaRPr lang="pt-PT" dirty="0" smtClean="0"/>
          </a:p>
          <a:p>
            <a:pPr>
              <a:buNone/>
            </a:pPr>
            <a:endParaRPr lang="pt-PT" dirty="0"/>
          </a:p>
        </p:txBody>
      </p:sp>
      <p:pic>
        <p:nvPicPr>
          <p:cNvPr id="7" name="Picture 2"/>
          <p:cNvPicPr>
            <a:picLocks noChangeAspect="1" noChangeArrowheads="1"/>
          </p:cNvPicPr>
          <p:nvPr/>
        </p:nvPicPr>
        <p:blipFill>
          <a:blip r:embed="rId3" cstate="print"/>
          <a:srcRect/>
          <a:stretch>
            <a:fillRect/>
          </a:stretch>
        </p:blipFill>
        <p:spPr bwMode="auto">
          <a:xfrm>
            <a:off x="6876256" y="2492896"/>
            <a:ext cx="1781175" cy="1466850"/>
          </a:xfrm>
          <a:prstGeom prst="rect">
            <a:avLst/>
          </a:prstGeom>
          <a:noFill/>
          <a:ln w="9525">
            <a:noFill/>
            <a:miter lim="800000"/>
            <a:headEnd/>
            <a:tailEnd/>
          </a:ln>
        </p:spPr>
      </p:pic>
      <p:pic>
        <p:nvPicPr>
          <p:cNvPr id="9" name="Imagem 8" descr="http://www.cnedu.pt/content/edicoes/estudos_e_relatorios/3-14-a-literacia-em-portugal.png"/>
          <p:cNvPicPr/>
          <p:nvPr/>
        </p:nvPicPr>
        <p:blipFill>
          <a:blip r:embed="rId4" cstate="print"/>
          <a:srcRect/>
          <a:stretch>
            <a:fillRect/>
          </a:stretch>
        </p:blipFill>
        <p:spPr bwMode="auto">
          <a:xfrm>
            <a:off x="6156176" y="3717032"/>
            <a:ext cx="1799559" cy="2446317"/>
          </a:xfrm>
          <a:prstGeom prst="rect">
            <a:avLst/>
          </a:prstGeom>
          <a:noFill/>
          <a:ln w="9525">
            <a:noFill/>
            <a:miter lim="800000"/>
            <a:headEnd/>
            <a:tailEnd/>
          </a:ln>
        </p:spPr>
      </p:pic>
      <p:cxnSp>
        <p:nvCxnSpPr>
          <p:cNvPr id="10" name="Conexão recta unidireccional 9"/>
          <p:cNvCxnSpPr/>
          <p:nvPr/>
        </p:nvCxnSpPr>
        <p:spPr>
          <a:xfrm flipH="1">
            <a:off x="5436096" y="2204864"/>
            <a:ext cx="720080" cy="10801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r"/>
            <a:r>
              <a:rPr lang="pt-PT" sz="2000" dirty="0" smtClean="0">
                <a:solidFill>
                  <a:srgbClr val="C00000"/>
                </a:solidFill>
                <a:effectLst>
                  <a:outerShdw blurRad="38100" dist="38100" dir="2700000" algn="tl">
                    <a:srgbClr val="000000">
                      <a:alpha val="43137"/>
                    </a:srgbClr>
                  </a:outerShdw>
                </a:effectLst>
              </a:rPr>
              <a:t>Dia Internacional da Alfabetização</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Dia Internacional da Literacia </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8 de setembro de 2018</a:t>
            </a:r>
            <a:endParaRPr lang="pt-PT" sz="2000" dirty="0"/>
          </a:p>
        </p:txBody>
      </p:sp>
      <p:sp>
        <p:nvSpPr>
          <p:cNvPr id="3" name="Marcador de Posição de Conteúdo 2"/>
          <p:cNvSpPr>
            <a:spLocks noGrp="1"/>
          </p:cNvSpPr>
          <p:nvPr>
            <p:ph sz="half" idx="1"/>
          </p:nvPr>
        </p:nvSpPr>
        <p:spPr>
          <a:xfrm>
            <a:off x="457200" y="1268760"/>
            <a:ext cx="4038600" cy="4857403"/>
          </a:xfrm>
          <a:ln>
            <a:solidFill>
              <a:schemeClr val="accent4">
                <a:lumMod val="60000"/>
                <a:lumOff val="40000"/>
              </a:schemeClr>
            </a:solidFill>
          </a:ln>
        </p:spPr>
        <p:txBody>
          <a:bodyPr>
            <a:normAutofit/>
          </a:bodyPr>
          <a:lstStyle/>
          <a:p>
            <a:pPr algn="r">
              <a:buNone/>
            </a:pPr>
            <a:r>
              <a:rPr lang="pt-PT" sz="2400" i="1" dirty="0" smtClean="0">
                <a:solidFill>
                  <a:schemeClr val="accent4">
                    <a:lumMod val="60000"/>
                    <a:lumOff val="40000"/>
                  </a:schemeClr>
                </a:solidFill>
                <a:effectLst>
                  <a:outerShdw blurRad="38100" dist="38100" dir="2700000" algn="tl">
                    <a:srgbClr val="000000">
                      <a:alpha val="43137"/>
                    </a:srgbClr>
                  </a:outerShdw>
                </a:effectLst>
              </a:rPr>
              <a:t>Das crianças</a:t>
            </a:r>
          </a:p>
          <a:p>
            <a:pPr>
              <a:buNone/>
            </a:pPr>
            <a:r>
              <a:rPr lang="pt-PT" sz="1800" dirty="0" smtClean="0">
                <a:solidFill>
                  <a:srgbClr val="C00000"/>
                </a:solidFill>
                <a:effectLst>
                  <a:outerShdw blurRad="38100" dist="38100" dir="2700000" algn="tl">
                    <a:srgbClr val="000000">
                      <a:alpha val="43137"/>
                    </a:srgbClr>
                  </a:outerShdw>
                </a:effectLst>
              </a:rPr>
              <a:t>A emergência do conceito Literacia permitiu compreender as razões por que muitas </a:t>
            </a:r>
            <a:r>
              <a:rPr lang="pt-PT" sz="1800" u="sng" dirty="0" smtClean="0">
                <a:solidFill>
                  <a:srgbClr val="C00000"/>
                </a:solidFill>
                <a:effectLst>
                  <a:outerShdw blurRad="38100" dist="38100" dir="2700000" algn="tl">
                    <a:srgbClr val="000000">
                      <a:alpha val="43137"/>
                    </a:srgbClr>
                  </a:outerShdw>
                </a:effectLst>
              </a:rPr>
              <a:t>crianças</a:t>
            </a:r>
            <a:r>
              <a:rPr lang="pt-PT" sz="1800" dirty="0" smtClean="0">
                <a:solidFill>
                  <a:srgbClr val="C00000"/>
                </a:solidFill>
                <a:effectLst>
                  <a:outerShdw blurRad="38100" dist="38100" dir="2700000" algn="tl">
                    <a:srgbClr val="000000">
                      <a:alpha val="43137"/>
                    </a:srgbClr>
                  </a:outerShdw>
                </a:effectLst>
              </a:rPr>
              <a:t> não aprendem a ler à entrada para a escola, </a:t>
            </a:r>
          </a:p>
          <a:p>
            <a:pPr>
              <a:buNone/>
            </a:pPr>
            <a:r>
              <a:rPr lang="pt-PT" sz="1400" dirty="0" smtClean="0">
                <a:solidFill>
                  <a:srgbClr val="0070C0"/>
                </a:solidFill>
              </a:rPr>
              <a:t>(ver Associação ALEM –Associação de Literatura, Literacia e Mediação)</a:t>
            </a:r>
          </a:p>
          <a:p>
            <a:pPr algn="r">
              <a:buNone/>
            </a:pPr>
            <a:r>
              <a:rPr lang="pt-PT" sz="1400" dirty="0" smtClean="0">
                <a:solidFill>
                  <a:srgbClr val="0070C0"/>
                </a:solidFill>
              </a:rPr>
              <a:t>https://alemliteratura.wordpress.com/</a:t>
            </a:r>
            <a:endParaRPr lang="pt-PT" sz="1400" dirty="0">
              <a:solidFill>
                <a:srgbClr val="0070C0"/>
              </a:solidFill>
            </a:endParaRPr>
          </a:p>
          <a:p>
            <a:pPr>
              <a:buNone/>
            </a:pPr>
            <a:endParaRPr lang="pt-PT" sz="1800" dirty="0" smtClean="0">
              <a:solidFill>
                <a:srgbClr val="C00000"/>
              </a:solidFill>
              <a:effectLst>
                <a:outerShdw blurRad="38100" dist="38100" dir="2700000" algn="tl">
                  <a:srgbClr val="000000">
                    <a:alpha val="43137"/>
                  </a:srgbClr>
                </a:outerShdw>
              </a:effectLst>
            </a:endParaRPr>
          </a:p>
          <a:p>
            <a:pPr>
              <a:buNone/>
            </a:pPr>
            <a:r>
              <a:rPr lang="pt-PT" sz="1800" dirty="0" smtClean="0">
                <a:solidFill>
                  <a:srgbClr val="C00000"/>
                </a:solidFill>
                <a:effectLst>
                  <a:outerShdw blurRad="38100" dist="38100" dir="2700000" algn="tl">
                    <a:srgbClr val="000000">
                      <a:alpha val="43137"/>
                    </a:srgbClr>
                  </a:outerShdw>
                </a:effectLst>
              </a:rPr>
              <a:t>Estando esta dificuldade na base  do insucesso escolar. </a:t>
            </a:r>
          </a:p>
          <a:p>
            <a:r>
              <a:rPr lang="pt-PT" sz="1800" dirty="0" smtClean="0">
                <a:solidFill>
                  <a:srgbClr val="C00000"/>
                </a:solidFill>
                <a:effectLst>
                  <a:outerShdw blurRad="38100" dist="38100" dir="2700000" algn="tl">
                    <a:srgbClr val="000000">
                      <a:alpha val="43137"/>
                    </a:srgbClr>
                  </a:outerShdw>
                </a:effectLst>
              </a:rPr>
              <a:t>Integrar nessa compreensão os conceitos de </a:t>
            </a:r>
            <a:endParaRPr lang="pt-PT" sz="2000" dirty="0"/>
          </a:p>
          <a:p>
            <a:pPr algn="ctr">
              <a:buNone/>
            </a:pPr>
            <a:r>
              <a:rPr lang="pt-PT" sz="2000" dirty="0" smtClean="0">
                <a:solidFill>
                  <a:srgbClr val="C00000"/>
                </a:solidFill>
                <a:effectLst>
                  <a:outerShdw blurRad="38100" dist="38100" dir="2700000" algn="tl">
                    <a:srgbClr val="000000">
                      <a:alpha val="43137"/>
                    </a:srgbClr>
                  </a:outerShdw>
                </a:effectLst>
              </a:rPr>
              <a:t>Literacia emergente  e de</a:t>
            </a:r>
          </a:p>
          <a:p>
            <a:pPr algn="ctr">
              <a:buNone/>
            </a:pPr>
            <a:r>
              <a:rPr lang="pt-PT" sz="2000" dirty="0" smtClean="0">
                <a:solidFill>
                  <a:srgbClr val="C00000"/>
                </a:solidFill>
                <a:effectLst>
                  <a:outerShdw blurRad="38100" dist="38100" dir="2700000" algn="tl">
                    <a:srgbClr val="000000">
                      <a:alpha val="43137"/>
                    </a:srgbClr>
                  </a:outerShdw>
                </a:effectLst>
              </a:rPr>
              <a:t>Literacia familiar </a:t>
            </a:r>
            <a:endParaRPr lang="pt-PT" sz="2000" dirty="0">
              <a:solidFill>
                <a:srgbClr val="C00000"/>
              </a:solidFill>
              <a:effectLst>
                <a:outerShdw blurRad="38100" dist="38100" dir="2700000" algn="tl">
                  <a:srgbClr val="000000">
                    <a:alpha val="43137"/>
                  </a:srgbClr>
                </a:outerShdw>
              </a:effectLst>
            </a:endParaRPr>
          </a:p>
        </p:txBody>
      </p:sp>
      <p:sp>
        <p:nvSpPr>
          <p:cNvPr id="4" name="Marcador de Posição de Conteúdo 3"/>
          <p:cNvSpPr>
            <a:spLocks noGrp="1"/>
          </p:cNvSpPr>
          <p:nvPr>
            <p:ph sz="half" idx="2"/>
          </p:nvPr>
        </p:nvSpPr>
        <p:spPr>
          <a:xfrm>
            <a:off x="4648200" y="1268760"/>
            <a:ext cx="4038600" cy="4857403"/>
          </a:xfrm>
          <a:ln>
            <a:solidFill>
              <a:schemeClr val="accent4">
                <a:lumMod val="60000"/>
                <a:lumOff val="40000"/>
              </a:schemeClr>
            </a:solidFill>
          </a:ln>
        </p:spPr>
        <p:txBody>
          <a:bodyPr>
            <a:normAutofit/>
          </a:bodyPr>
          <a:lstStyle/>
          <a:p>
            <a:pPr algn="r">
              <a:buNone/>
            </a:pPr>
            <a:r>
              <a:rPr lang="pt-PT" sz="2000" i="1" dirty="0" smtClean="0">
                <a:solidFill>
                  <a:schemeClr val="accent4">
                    <a:lumMod val="60000"/>
                    <a:lumOff val="40000"/>
                  </a:schemeClr>
                </a:solidFill>
                <a:effectLst>
                  <a:outerShdw blurRad="38100" dist="38100" dir="2700000" algn="tl">
                    <a:srgbClr val="000000">
                      <a:alpha val="43137"/>
                    </a:srgbClr>
                  </a:outerShdw>
                </a:effectLst>
              </a:rPr>
              <a:t>Dos adultos </a:t>
            </a:r>
          </a:p>
          <a:p>
            <a:pPr>
              <a:buNone/>
            </a:pPr>
            <a:r>
              <a:rPr lang="pt-PT" sz="1800" dirty="0" smtClean="0">
                <a:solidFill>
                  <a:srgbClr val="C00000"/>
                </a:solidFill>
                <a:effectLst>
                  <a:outerShdw blurRad="38100" dist="38100" dir="2700000" algn="tl">
                    <a:srgbClr val="000000">
                      <a:alpha val="43137"/>
                    </a:srgbClr>
                  </a:outerShdw>
                </a:effectLst>
              </a:rPr>
              <a:t>Este conceito permitiu ainda perceber melhor a Literacia dos adultos e a sua implicação nos processos de </a:t>
            </a:r>
            <a:r>
              <a:rPr lang="pt-PT" sz="1800" u="sng" dirty="0" smtClean="0">
                <a:solidFill>
                  <a:srgbClr val="C00000"/>
                </a:solidFill>
                <a:effectLst>
                  <a:outerShdw blurRad="38100" dist="38100" dir="2700000" algn="tl">
                    <a:srgbClr val="000000">
                      <a:alpha val="43137"/>
                    </a:srgbClr>
                  </a:outerShdw>
                </a:effectLst>
              </a:rPr>
              <a:t>alfabetização</a:t>
            </a:r>
            <a:r>
              <a:rPr lang="pt-PT" sz="1800" dirty="0" smtClean="0">
                <a:solidFill>
                  <a:srgbClr val="C00000"/>
                </a:solidFill>
                <a:effectLst>
                  <a:outerShdw blurRad="38100" dist="38100" dir="2700000" algn="tl">
                    <a:srgbClr val="000000">
                      <a:alpha val="43137"/>
                    </a:srgbClr>
                  </a:outerShdw>
                </a:effectLst>
              </a:rPr>
              <a:t> </a:t>
            </a:r>
            <a:r>
              <a:rPr lang="pt-PT" sz="1800" u="sng" dirty="0" smtClean="0">
                <a:solidFill>
                  <a:srgbClr val="C00000"/>
                </a:solidFill>
                <a:effectLst>
                  <a:outerShdw blurRad="38100" dist="38100" dir="2700000" algn="tl">
                    <a:srgbClr val="000000">
                      <a:alpha val="43137"/>
                    </a:srgbClr>
                  </a:outerShdw>
                </a:effectLst>
              </a:rPr>
              <a:t>de adultos</a:t>
            </a:r>
            <a:r>
              <a:rPr lang="pt-PT" sz="1800" dirty="0" smtClean="0">
                <a:solidFill>
                  <a:srgbClr val="C00000"/>
                </a:solidFill>
                <a:effectLst>
                  <a:outerShdw blurRad="38100" dist="38100" dir="2700000" algn="tl">
                    <a:srgbClr val="000000">
                      <a:alpha val="43137"/>
                    </a:srgbClr>
                  </a:outerShdw>
                </a:effectLst>
              </a:rPr>
              <a:t>.  </a:t>
            </a:r>
          </a:p>
          <a:p>
            <a:pPr>
              <a:buNone/>
            </a:pPr>
            <a:endParaRPr lang="pt-PT" sz="1800" dirty="0">
              <a:solidFill>
                <a:srgbClr val="C00000"/>
              </a:solidFill>
              <a:effectLst>
                <a:outerShdw blurRad="38100" dist="38100" dir="2700000" algn="tl">
                  <a:srgbClr val="000000">
                    <a:alpha val="43137"/>
                  </a:srgbClr>
                </a:outerShdw>
              </a:effectLst>
            </a:endParaRPr>
          </a:p>
        </p:txBody>
      </p:sp>
      <p:pic>
        <p:nvPicPr>
          <p:cNvPr id="5" name="Imagem 4" descr="literaciadultos"/>
          <p:cNvPicPr/>
          <p:nvPr/>
        </p:nvPicPr>
        <p:blipFill>
          <a:blip r:embed="rId2" cstate="print"/>
          <a:srcRect/>
          <a:stretch>
            <a:fillRect/>
          </a:stretch>
        </p:blipFill>
        <p:spPr bwMode="auto">
          <a:xfrm>
            <a:off x="6084168" y="2924944"/>
            <a:ext cx="2547937" cy="3311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fontScale="90000"/>
          </a:bodyPr>
          <a:lstStyle/>
          <a:p>
            <a:pPr algn="r"/>
            <a:r>
              <a:rPr lang="pt-PT" sz="2000" dirty="0" smtClean="0">
                <a:solidFill>
                  <a:srgbClr val="C00000"/>
                </a:solidFill>
                <a:effectLst>
                  <a:outerShdw blurRad="38100" dist="38100" dir="2700000" algn="tl">
                    <a:srgbClr val="000000">
                      <a:alpha val="43137"/>
                    </a:srgbClr>
                  </a:outerShdw>
                </a:effectLst>
              </a:rPr>
              <a:t>Dia Internacional da Alfabetização</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Dia Internacional da Literacia </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8 de setembro de 2018</a:t>
            </a:r>
            <a:br>
              <a:rPr lang="pt-PT" sz="2000" dirty="0" smtClean="0">
                <a:solidFill>
                  <a:srgbClr val="C00000"/>
                </a:solidFill>
                <a:effectLst>
                  <a:outerShdw blurRad="38100" dist="38100" dir="2700000" algn="tl">
                    <a:srgbClr val="000000">
                      <a:alpha val="43137"/>
                    </a:srgbClr>
                  </a:outerShdw>
                </a:effectLst>
              </a:rPr>
            </a:br>
            <a:r>
              <a:rPr lang="pt-PT" sz="2000" i="1" dirty="0" smtClean="0">
                <a:solidFill>
                  <a:schemeClr val="accent4">
                    <a:lumMod val="60000"/>
                    <a:lumOff val="40000"/>
                  </a:schemeClr>
                </a:solidFill>
                <a:effectLst>
                  <a:outerShdw blurRad="38100" dist="38100" dir="2700000" algn="tl">
                    <a:srgbClr val="000000">
                      <a:alpha val="43137"/>
                    </a:srgbClr>
                  </a:outerShdw>
                </a:effectLst>
              </a:rPr>
              <a:t> Literacia e alfabetização das crianças</a:t>
            </a:r>
            <a:endParaRPr lang="pt-PT" sz="2000" dirty="0"/>
          </a:p>
        </p:txBody>
      </p:sp>
      <p:sp>
        <p:nvSpPr>
          <p:cNvPr id="3" name="Marcador de Posição de Conteúdo 2"/>
          <p:cNvSpPr>
            <a:spLocks noGrp="1"/>
          </p:cNvSpPr>
          <p:nvPr>
            <p:ph sz="half" idx="1"/>
          </p:nvPr>
        </p:nvSpPr>
        <p:spPr>
          <a:solidFill>
            <a:schemeClr val="accent2"/>
          </a:solidFill>
        </p:spPr>
        <p:txBody>
          <a:bodyPr/>
          <a:lstStyle/>
          <a:p>
            <a:pPr>
              <a:buNone/>
            </a:pPr>
            <a:endParaRPr lang="pt-PT" dirty="0" smtClean="0"/>
          </a:p>
          <a:p>
            <a:pPr>
              <a:buNone/>
            </a:pPr>
            <a:endParaRPr lang="pt-PT" dirty="0" smtClean="0"/>
          </a:p>
          <a:p>
            <a:pPr>
              <a:buNone/>
            </a:pPr>
            <a:endParaRPr lang="pt-PT" dirty="0"/>
          </a:p>
          <a:p>
            <a:pPr>
              <a:buNone/>
            </a:pPr>
            <a:endParaRPr lang="pt-PT" dirty="0" smtClean="0"/>
          </a:p>
          <a:p>
            <a:pPr>
              <a:buNone/>
            </a:pPr>
            <a:endParaRPr lang="pt-PT" dirty="0" smtClean="0"/>
          </a:p>
          <a:p>
            <a:pPr>
              <a:buNone/>
            </a:pPr>
            <a:endParaRPr lang="pt-PT" dirty="0"/>
          </a:p>
          <a:p>
            <a:pPr algn="r">
              <a:buNone/>
            </a:pPr>
            <a:r>
              <a:rPr lang="pt-PT" sz="2000" dirty="0" smtClean="0">
                <a:solidFill>
                  <a:schemeClr val="bg1"/>
                </a:solidFill>
                <a:effectLst>
                  <a:outerShdw blurRad="38100" dist="38100" dir="2700000" algn="tl">
                    <a:srgbClr val="000000">
                      <a:alpha val="43137"/>
                    </a:srgbClr>
                  </a:outerShdw>
                </a:effectLst>
              </a:rPr>
              <a:t>Literacia das crianças e </a:t>
            </a:r>
          </a:p>
          <a:p>
            <a:pPr algn="r">
              <a:buNone/>
            </a:pPr>
            <a:r>
              <a:rPr lang="pt-PT" sz="2000" dirty="0" smtClean="0">
                <a:solidFill>
                  <a:schemeClr val="bg1"/>
                </a:solidFill>
                <a:effectLst>
                  <a:outerShdw blurRad="38100" dist="38100" dir="2700000" algn="tl">
                    <a:srgbClr val="000000">
                      <a:alpha val="43137"/>
                    </a:srgbClr>
                  </a:outerShdw>
                </a:effectLst>
              </a:rPr>
              <a:t>construção do sucesso escolar</a:t>
            </a:r>
            <a:endParaRPr lang="pt-PT" sz="2000" dirty="0">
              <a:solidFill>
                <a:schemeClr val="bg1"/>
              </a:solidFill>
              <a:effectLst>
                <a:outerShdw blurRad="38100" dist="38100" dir="2700000" algn="tl">
                  <a:srgbClr val="000000">
                    <a:alpha val="43137"/>
                  </a:srgbClr>
                </a:outerShdw>
              </a:effectLst>
            </a:endParaRPr>
          </a:p>
        </p:txBody>
      </p:sp>
      <p:pic>
        <p:nvPicPr>
          <p:cNvPr id="5" name="Marcador de Posição de Conteúdo 4" descr="netos da carmo Leitores.jpg"/>
          <p:cNvPicPr>
            <a:picLocks noGrp="1" noChangeAspect="1"/>
          </p:cNvPicPr>
          <p:nvPr>
            <p:ph sz="half" idx="2"/>
          </p:nvPr>
        </p:nvPicPr>
        <p:blipFill>
          <a:blip r:embed="rId2" cstate="print"/>
          <a:stretch>
            <a:fillRect/>
          </a:stretch>
        </p:blipFill>
        <p:spPr>
          <a:xfrm>
            <a:off x="4648200" y="2348706"/>
            <a:ext cx="4038600" cy="302895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r"/>
            <a:r>
              <a:rPr lang="pt-PT" sz="2000" dirty="0" smtClean="0">
                <a:solidFill>
                  <a:srgbClr val="C00000"/>
                </a:solidFill>
                <a:effectLst>
                  <a:outerShdw blurRad="38100" dist="38100" dir="2700000" algn="tl">
                    <a:srgbClr val="000000">
                      <a:alpha val="43137"/>
                    </a:srgbClr>
                  </a:outerShdw>
                </a:effectLst>
              </a:rPr>
              <a:t>Dia Internacional da Alfabetização</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Dia Internacional da Literacia </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8 de setembro de 2018</a:t>
            </a:r>
            <a:br>
              <a:rPr lang="pt-PT" sz="2000" dirty="0" smtClean="0">
                <a:solidFill>
                  <a:srgbClr val="C00000"/>
                </a:solidFill>
                <a:effectLst>
                  <a:outerShdw blurRad="38100" dist="38100" dir="2700000" algn="tl">
                    <a:srgbClr val="000000">
                      <a:alpha val="43137"/>
                    </a:srgbClr>
                  </a:outerShdw>
                </a:effectLst>
              </a:rPr>
            </a:br>
            <a:r>
              <a:rPr lang="pt-PT" sz="2000" i="1" dirty="0" smtClean="0">
                <a:solidFill>
                  <a:schemeClr val="accent4">
                    <a:lumMod val="60000"/>
                    <a:lumOff val="40000"/>
                  </a:schemeClr>
                </a:solidFill>
                <a:effectLst>
                  <a:outerShdw blurRad="38100" dist="38100" dir="2700000" algn="tl">
                    <a:srgbClr val="000000">
                      <a:alpha val="43137"/>
                    </a:srgbClr>
                  </a:outerShdw>
                </a:effectLst>
              </a:rPr>
              <a:t>Literacia e alfabetização das crianças</a:t>
            </a:r>
            <a:endParaRPr lang="pt-PT" sz="2000" i="1" dirty="0">
              <a:solidFill>
                <a:schemeClr val="accent4">
                  <a:lumMod val="60000"/>
                  <a:lumOff val="40000"/>
                </a:schemeClr>
              </a:solidFill>
            </a:endParaRPr>
          </a:p>
        </p:txBody>
      </p:sp>
      <p:sp>
        <p:nvSpPr>
          <p:cNvPr id="5" name="Marcador de Posição de Conteúdo 4"/>
          <p:cNvSpPr>
            <a:spLocks noGrp="1"/>
          </p:cNvSpPr>
          <p:nvPr>
            <p:ph idx="1"/>
          </p:nvPr>
        </p:nvSpPr>
        <p:spPr>
          <a:xfrm>
            <a:off x="457200" y="1484784"/>
            <a:ext cx="8229600" cy="5760640"/>
          </a:xfrm>
        </p:spPr>
        <p:txBody>
          <a:bodyPr>
            <a:normAutofit/>
          </a:bodyPr>
          <a:lstStyle/>
          <a:p>
            <a:pPr algn="ctr">
              <a:buNone/>
            </a:pPr>
            <a:r>
              <a:rPr lang="pt-PT" sz="2000" dirty="0" smtClean="0">
                <a:solidFill>
                  <a:srgbClr val="C00000"/>
                </a:solidFill>
              </a:rPr>
              <a:t>Alfabetização das crianças</a:t>
            </a:r>
            <a:endParaRPr lang="pt-PT" sz="2000" dirty="0">
              <a:solidFill>
                <a:srgbClr val="C00000"/>
              </a:solidFill>
            </a:endParaRPr>
          </a:p>
          <a:p>
            <a:pPr>
              <a:buNone/>
            </a:pPr>
            <a:r>
              <a:rPr lang="pt-PT" sz="2000" dirty="0" smtClean="0">
                <a:solidFill>
                  <a:srgbClr val="C00000"/>
                </a:solidFill>
                <a:latin typeface="Times New Roman" pitchFamily="18" charset="0"/>
                <a:cs typeface="Times New Roman" pitchFamily="18" charset="0"/>
              </a:rPr>
              <a:t>Trabalhando com Piaget, Emília Ferreiro e Ana </a:t>
            </a:r>
            <a:r>
              <a:rPr lang="pt-PT" sz="2000" dirty="0" err="1" smtClean="0">
                <a:solidFill>
                  <a:srgbClr val="C00000"/>
                </a:solidFill>
                <a:latin typeface="Times New Roman" pitchFamily="18" charset="0"/>
                <a:cs typeface="Times New Roman" pitchFamily="18" charset="0"/>
              </a:rPr>
              <a:t>Teberosky</a:t>
            </a:r>
            <a:r>
              <a:rPr lang="pt-PT" sz="2000" dirty="0" smtClean="0">
                <a:solidFill>
                  <a:srgbClr val="C00000"/>
                </a:solidFill>
                <a:latin typeface="Times New Roman" pitchFamily="18" charset="0"/>
                <a:cs typeface="Times New Roman" pitchFamily="18" charset="0"/>
              </a:rPr>
              <a:t> </a:t>
            </a:r>
          </a:p>
          <a:p>
            <a:pPr>
              <a:buNone/>
            </a:pPr>
            <a:r>
              <a:rPr lang="pt-PT" sz="1800" dirty="0" smtClean="0">
                <a:solidFill>
                  <a:srgbClr val="C00000"/>
                </a:solidFill>
                <a:latin typeface="Times New Roman" pitchFamily="18" charset="0"/>
                <a:cs typeface="Times New Roman" pitchFamily="18" charset="0"/>
              </a:rPr>
              <a:t>“</a:t>
            </a:r>
            <a:r>
              <a:rPr lang="pt-PT" sz="1600" dirty="0" smtClean="0">
                <a:latin typeface="Times New Roman" pitchFamily="18" charset="0"/>
                <a:cs typeface="Times New Roman" pitchFamily="18" charset="0"/>
              </a:rPr>
              <a:t>partiram do pressuposto da teoria piagetiana – de que todo o conhecimento possui uma origem – e, pelo método clínico de Piaget, observaram 108 crianças e seu funcionamento do sistema de escrita. Elas queriam entender como as crianças se apropriam da cultura escrita, criando a obra intitulada de </a:t>
            </a:r>
            <a:r>
              <a:rPr lang="pt-PT" sz="1600" i="1" dirty="0" smtClean="0">
                <a:latin typeface="Times New Roman" pitchFamily="18" charset="0"/>
                <a:cs typeface="Times New Roman" pitchFamily="18" charset="0"/>
              </a:rPr>
              <a:t>Psicogênese da Língua Escrita</a:t>
            </a:r>
            <a:r>
              <a:rPr lang="pt-PT" sz="1600" dirty="0" smtClean="0">
                <a:latin typeface="Times New Roman" pitchFamily="18" charset="0"/>
                <a:cs typeface="Times New Roman" pitchFamily="18" charset="0"/>
              </a:rPr>
              <a:t>, introduzida no Brasil por volta dos anos 1980 </a:t>
            </a:r>
            <a:r>
              <a:rPr lang="pt-PT" sz="1200" dirty="0" smtClean="0">
                <a:latin typeface="Times New Roman" pitchFamily="18" charset="0"/>
                <a:cs typeface="Times New Roman" pitchFamily="18" charset="0"/>
              </a:rPr>
              <a:t>(</a:t>
            </a:r>
            <a:r>
              <a:rPr lang="pt-PT" sz="1200" dirty="0" err="1" smtClean="0">
                <a:latin typeface="Times New Roman" pitchFamily="18" charset="0"/>
                <a:cs typeface="Times New Roman" pitchFamily="18" charset="0"/>
              </a:rPr>
              <a:t>Picolli</a:t>
            </a:r>
            <a:r>
              <a:rPr lang="pt-PT" sz="1200" dirty="0" smtClean="0">
                <a:latin typeface="Times New Roman" pitchFamily="18" charset="0"/>
                <a:cs typeface="Times New Roman" pitchFamily="18" charset="0"/>
              </a:rPr>
              <a:t>; </a:t>
            </a:r>
            <a:r>
              <a:rPr lang="pt-PT" sz="1200" dirty="0" err="1" smtClean="0">
                <a:latin typeface="Times New Roman" pitchFamily="18" charset="0"/>
                <a:cs typeface="Times New Roman" pitchFamily="18" charset="0"/>
              </a:rPr>
              <a:t>Camini</a:t>
            </a:r>
            <a:r>
              <a:rPr lang="pt-PT" sz="1200" dirty="0" smtClean="0">
                <a:latin typeface="Times New Roman" pitchFamily="18" charset="0"/>
                <a:cs typeface="Times New Roman" pitchFamily="18" charset="0"/>
              </a:rPr>
              <a:t>, 2013).</a:t>
            </a:r>
            <a:endParaRPr lang="pt-PT" sz="1600" dirty="0" smtClean="0">
              <a:latin typeface="Times New Roman" pitchFamily="18" charset="0"/>
              <a:cs typeface="Times New Roman" pitchFamily="18" charset="0"/>
            </a:endParaRPr>
          </a:p>
          <a:p>
            <a:r>
              <a:rPr lang="pt-PT" sz="1600" dirty="0" smtClean="0">
                <a:latin typeface="Times New Roman" pitchFamily="18" charset="0"/>
                <a:cs typeface="Times New Roman" pitchFamily="18" charset="0"/>
              </a:rPr>
              <a:t>“O facto de questionarem e considerarem o que as crianças sabem antes da alfabetização (da entrada na escola) modificou toda a forma de pensar da época e ainda hoje tais ideias embasam muitos profissionais. Diversas práticas construtivistas foram lançadas no dia a dia da sala de aula por influência da </a:t>
            </a:r>
            <a:r>
              <a:rPr lang="pt-PT" sz="1600" i="1" dirty="0" smtClean="0">
                <a:latin typeface="Times New Roman" pitchFamily="18" charset="0"/>
                <a:cs typeface="Times New Roman" pitchFamily="18" charset="0"/>
              </a:rPr>
              <a:t>Psicogênese da Língua Escrita”</a:t>
            </a:r>
            <a:r>
              <a:rPr lang="pt-PT" sz="1600" dirty="0" smtClean="0">
                <a:latin typeface="Times New Roman" pitchFamily="18" charset="0"/>
                <a:cs typeface="Times New Roman" pitchFamily="18" charset="0"/>
              </a:rPr>
              <a:t> </a:t>
            </a:r>
            <a:r>
              <a:rPr lang="pt-PT" sz="1400" dirty="0" smtClean="0">
                <a:latin typeface="Times New Roman" pitchFamily="18" charset="0"/>
                <a:cs typeface="Times New Roman" pitchFamily="18" charset="0"/>
              </a:rPr>
              <a:t>(</a:t>
            </a:r>
            <a:r>
              <a:rPr lang="pt-PT" sz="1400" dirty="0" err="1" smtClean="0">
                <a:latin typeface="Times New Roman" pitchFamily="18" charset="0"/>
                <a:cs typeface="Times New Roman" pitchFamily="18" charset="0"/>
              </a:rPr>
              <a:t>Picolli</a:t>
            </a:r>
            <a:r>
              <a:rPr lang="pt-PT" sz="1400" dirty="0" smtClean="0">
                <a:latin typeface="Times New Roman" pitchFamily="18" charset="0"/>
                <a:cs typeface="Times New Roman" pitchFamily="18" charset="0"/>
              </a:rPr>
              <a:t>; </a:t>
            </a:r>
            <a:r>
              <a:rPr lang="pt-PT" sz="1400" dirty="0" err="1" smtClean="0">
                <a:latin typeface="Times New Roman" pitchFamily="18" charset="0"/>
                <a:cs typeface="Times New Roman" pitchFamily="18" charset="0"/>
              </a:rPr>
              <a:t>Camini</a:t>
            </a:r>
            <a:r>
              <a:rPr lang="pt-PT" sz="1400" dirty="0" smtClean="0">
                <a:latin typeface="Times New Roman" pitchFamily="18" charset="0"/>
                <a:cs typeface="Times New Roman" pitchFamily="18" charset="0"/>
              </a:rPr>
              <a:t>, 2013). </a:t>
            </a:r>
            <a:endParaRPr lang="pt-PT" sz="1800" dirty="0" smtClean="0">
              <a:latin typeface="Times New Roman" pitchFamily="18" charset="0"/>
              <a:cs typeface="Times New Roman" pitchFamily="18" charset="0"/>
            </a:endParaRPr>
          </a:p>
          <a:p>
            <a:pPr algn="ctr">
              <a:buNone/>
            </a:pPr>
            <a:r>
              <a:rPr lang="pt-PT" sz="1200" dirty="0" smtClean="0">
                <a:solidFill>
                  <a:srgbClr val="C00000"/>
                </a:solidFill>
              </a:rPr>
              <a:t>http://educacaopublica.cederj.edu.br/revista/artigos/emilia-ferreiro-ana-teberosky-e-a-genese-da-lingua-escrita</a:t>
            </a:r>
          </a:p>
          <a:p>
            <a:pPr>
              <a:buNone/>
            </a:pPr>
            <a:endParaRPr lang="pt-PT" sz="1800" dirty="0" smtClean="0">
              <a:solidFill>
                <a:srgbClr val="C00000"/>
              </a:solidFill>
              <a:latin typeface="Times New Roman" pitchFamily="18" charset="0"/>
              <a:cs typeface="Times New Roman" pitchFamily="18" charset="0"/>
            </a:endParaRPr>
          </a:p>
          <a:p>
            <a:pPr>
              <a:buNone/>
            </a:pPr>
            <a:r>
              <a:rPr lang="pt-PT" sz="1800" dirty="0" smtClean="0">
                <a:solidFill>
                  <a:srgbClr val="C00000"/>
                </a:solidFill>
                <a:latin typeface="Times New Roman" pitchFamily="18" charset="0"/>
                <a:cs typeface="Times New Roman" pitchFamily="18" charset="0"/>
              </a:rPr>
              <a:t>Em Portugal estes trabalhos foram desenvolvidos no ISPA </a:t>
            </a:r>
          </a:p>
          <a:p>
            <a:pPr>
              <a:buNone/>
            </a:pPr>
            <a:r>
              <a:rPr lang="pt-PT" sz="1800" dirty="0" smtClean="0">
                <a:solidFill>
                  <a:srgbClr val="C00000"/>
                </a:solidFill>
                <a:latin typeface="Times New Roman" pitchFamily="18" charset="0"/>
                <a:cs typeface="Times New Roman" pitchFamily="18" charset="0"/>
              </a:rPr>
              <a:t>e orientados por Margarida Alves Martins </a:t>
            </a:r>
            <a:endParaRPr lang="pt-PT" sz="1800" dirty="0">
              <a:solidFill>
                <a:srgbClr val="C00000"/>
              </a:solidFill>
              <a:latin typeface="Times New Roman" pitchFamily="18" charset="0"/>
              <a:cs typeface="Times New Roman" pitchFamily="18" charset="0"/>
            </a:endParaRPr>
          </a:p>
          <a:p>
            <a:pPr algn="ctr">
              <a:buNone/>
            </a:pPr>
            <a:endParaRPr lang="pt-PT" sz="2000" dirty="0" smtClean="0">
              <a:solidFill>
                <a:srgbClr val="C00000"/>
              </a:solidFill>
            </a:endParaRPr>
          </a:p>
          <a:p>
            <a:pPr>
              <a:buNone/>
            </a:pPr>
            <a:endParaRPr lang="pt-PT" sz="2000" dirty="0" smtClean="0">
              <a:solidFill>
                <a:srgbClr val="C00000"/>
              </a:solidFill>
            </a:endParaRPr>
          </a:p>
          <a:p>
            <a:pPr marL="2159000" indent="0" algn="ctr">
              <a:buNone/>
            </a:pPr>
            <a:endParaRPr lang="pt-PT" sz="2000" dirty="0">
              <a:solidFill>
                <a:srgbClr val="C00000"/>
              </a:solidFill>
            </a:endParaRPr>
          </a:p>
        </p:txBody>
      </p:sp>
      <p:pic>
        <p:nvPicPr>
          <p:cNvPr id="6" name="Imagem 5" descr="__clip_image002_0001"/>
          <p:cNvPicPr/>
          <p:nvPr/>
        </p:nvPicPr>
        <p:blipFill>
          <a:blip r:embed="rId2" cstate="print"/>
          <a:srcRect/>
          <a:stretch>
            <a:fillRect/>
          </a:stretch>
        </p:blipFill>
        <p:spPr bwMode="auto">
          <a:xfrm>
            <a:off x="539552" y="332656"/>
            <a:ext cx="2376264" cy="1512168"/>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7236296" y="5373216"/>
            <a:ext cx="1038225" cy="131445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r"/>
            <a:r>
              <a:rPr lang="pt-PT" sz="2000" dirty="0" smtClean="0">
                <a:solidFill>
                  <a:srgbClr val="C00000"/>
                </a:solidFill>
                <a:effectLst>
                  <a:outerShdw blurRad="38100" dist="38100" dir="2700000" algn="tl">
                    <a:srgbClr val="000000">
                      <a:alpha val="43137"/>
                    </a:srgbClr>
                  </a:outerShdw>
                </a:effectLst>
              </a:rPr>
              <a:t>Dia Internacional da Alfabetização</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Dia Internacional da Literacia </a:t>
            </a:r>
            <a:br>
              <a:rPr lang="pt-PT" sz="2000" dirty="0" smtClean="0">
                <a:solidFill>
                  <a:srgbClr val="C00000"/>
                </a:solidFill>
                <a:effectLst>
                  <a:outerShdw blurRad="38100" dist="38100" dir="2700000" algn="tl">
                    <a:srgbClr val="000000">
                      <a:alpha val="43137"/>
                    </a:srgbClr>
                  </a:outerShdw>
                </a:effectLst>
              </a:rPr>
            </a:br>
            <a:r>
              <a:rPr lang="pt-PT" sz="2000" dirty="0" smtClean="0">
                <a:solidFill>
                  <a:srgbClr val="C00000"/>
                </a:solidFill>
                <a:effectLst>
                  <a:outerShdw blurRad="38100" dist="38100" dir="2700000" algn="tl">
                    <a:srgbClr val="000000">
                      <a:alpha val="43137"/>
                    </a:srgbClr>
                  </a:outerShdw>
                </a:effectLst>
              </a:rPr>
              <a:t>8 de setembro de 2018</a:t>
            </a:r>
            <a:br>
              <a:rPr lang="pt-PT" sz="2000" dirty="0" smtClean="0">
                <a:solidFill>
                  <a:srgbClr val="C00000"/>
                </a:solidFill>
                <a:effectLst>
                  <a:outerShdw blurRad="38100" dist="38100" dir="2700000" algn="tl">
                    <a:srgbClr val="000000">
                      <a:alpha val="43137"/>
                    </a:srgbClr>
                  </a:outerShdw>
                </a:effectLst>
              </a:rPr>
            </a:br>
            <a:r>
              <a:rPr lang="pt-PT" sz="2000" i="1" dirty="0" smtClean="0">
                <a:solidFill>
                  <a:schemeClr val="accent4">
                    <a:lumMod val="60000"/>
                    <a:lumOff val="40000"/>
                  </a:schemeClr>
                </a:solidFill>
                <a:effectLst>
                  <a:outerShdw blurRad="38100" dist="38100" dir="2700000" algn="tl">
                    <a:srgbClr val="000000">
                      <a:alpha val="43137"/>
                    </a:srgbClr>
                  </a:outerShdw>
                </a:effectLst>
              </a:rPr>
              <a:t> Literacia e alfabetização das crianças</a:t>
            </a:r>
            <a:endParaRPr lang="pt-PT" sz="2000" dirty="0"/>
          </a:p>
        </p:txBody>
      </p:sp>
      <p:sp>
        <p:nvSpPr>
          <p:cNvPr id="3" name="Marcador de Posição de Conteúdo 2"/>
          <p:cNvSpPr>
            <a:spLocks noGrp="1"/>
          </p:cNvSpPr>
          <p:nvPr>
            <p:ph idx="1"/>
          </p:nvPr>
        </p:nvSpPr>
        <p:spPr/>
        <p:txBody>
          <a:bodyPr>
            <a:normAutofit fontScale="92500" lnSpcReduction="10000"/>
          </a:bodyPr>
          <a:lstStyle/>
          <a:p>
            <a:endParaRPr lang="pt-PT" dirty="0" smtClean="0"/>
          </a:p>
          <a:p>
            <a:endParaRPr lang="pt-PT" dirty="0"/>
          </a:p>
          <a:p>
            <a:endParaRPr lang="pt-PT" sz="2000" dirty="0" smtClean="0"/>
          </a:p>
          <a:p>
            <a:endParaRPr lang="pt-PT" sz="2000" dirty="0"/>
          </a:p>
          <a:p>
            <a:pPr>
              <a:buNone/>
            </a:pPr>
            <a:r>
              <a:rPr lang="pt-PT" sz="2000" dirty="0" smtClean="0"/>
              <a:t>Conceitos principais</a:t>
            </a:r>
          </a:p>
          <a:p>
            <a:r>
              <a:rPr lang="pt-PT" sz="2000" dirty="0" smtClean="0"/>
              <a:t>O que é a literacia emergente? </a:t>
            </a:r>
          </a:p>
          <a:p>
            <a:r>
              <a:rPr lang="pt-PT" sz="2000" dirty="0" smtClean="0"/>
              <a:t>Importância do envolvimento da família para o desenvolvimento da literacia</a:t>
            </a:r>
          </a:p>
          <a:p>
            <a:r>
              <a:rPr lang="pt-PT" sz="2000" dirty="0" smtClean="0"/>
              <a:t>Importância do jardim-de-infância para o desenvolvimento da literacia</a:t>
            </a:r>
          </a:p>
          <a:p>
            <a:r>
              <a:rPr lang="pt-PT" sz="2000" dirty="0" smtClean="0"/>
              <a:t>Situações lúdicas à volta dos livros</a:t>
            </a:r>
          </a:p>
          <a:p>
            <a:r>
              <a:rPr lang="pt-PT" sz="2000" dirty="0" smtClean="0"/>
              <a:t> Bibliografia </a:t>
            </a:r>
          </a:p>
          <a:p>
            <a:pPr>
              <a:buNone/>
            </a:pPr>
            <a:endParaRPr lang="pt-PT" sz="2000" dirty="0" smtClean="0"/>
          </a:p>
          <a:p>
            <a:pPr>
              <a:buNone/>
            </a:pPr>
            <a:r>
              <a:rPr lang="pt-PT" sz="2000" dirty="0" smtClean="0">
                <a:hlinkClick r:id="rId2"/>
              </a:rPr>
              <a:t>https://www.fpce.up.pt/desenvolvimento_literacia/conceitos.htm</a:t>
            </a:r>
            <a:endParaRPr lang="pt-PT" sz="2000" dirty="0" smtClean="0"/>
          </a:p>
          <a:p>
            <a:pPr algn="r">
              <a:buNone/>
            </a:pPr>
            <a:r>
              <a:rPr lang="pt-PT" sz="1300" dirty="0" smtClean="0"/>
              <a:t>© Copyright Serviço de Informática FPCE-UP</a:t>
            </a:r>
            <a:endParaRPr lang="pt-PT" sz="1300" dirty="0"/>
          </a:p>
        </p:txBody>
      </p:sp>
      <p:pic>
        <p:nvPicPr>
          <p:cNvPr id="4" name="Imagem 3" descr="https://www.fpce.up.pt/desenvolvimento_literacia/webgraphics/header.png"/>
          <p:cNvPicPr/>
          <p:nvPr/>
        </p:nvPicPr>
        <p:blipFill>
          <a:blip r:embed="rId3" cstate="print"/>
          <a:srcRect/>
          <a:stretch>
            <a:fillRect/>
          </a:stretch>
        </p:blipFill>
        <p:spPr bwMode="auto">
          <a:xfrm>
            <a:off x="1331640" y="1844824"/>
            <a:ext cx="5400040" cy="1080228"/>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r"/>
            <a:r>
              <a:rPr lang="pt-PT" sz="1800" dirty="0" smtClean="0">
                <a:solidFill>
                  <a:srgbClr val="C00000"/>
                </a:solidFill>
                <a:effectLst>
                  <a:outerShdw blurRad="38100" dist="38100" dir="2700000" algn="tl">
                    <a:srgbClr val="000000">
                      <a:alpha val="43137"/>
                    </a:srgbClr>
                  </a:outerShdw>
                </a:effectLst>
              </a:rPr>
              <a:t>Dia Internacional da Alfabetização</a:t>
            </a:r>
            <a:br>
              <a:rPr lang="pt-PT" sz="1800" dirty="0" smtClean="0">
                <a:solidFill>
                  <a:srgbClr val="C00000"/>
                </a:solidFill>
                <a:effectLst>
                  <a:outerShdw blurRad="38100" dist="38100" dir="2700000" algn="tl">
                    <a:srgbClr val="000000">
                      <a:alpha val="43137"/>
                    </a:srgbClr>
                  </a:outerShdw>
                </a:effectLst>
              </a:rPr>
            </a:br>
            <a:r>
              <a:rPr lang="pt-PT" sz="1800" dirty="0" smtClean="0">
                <a:solidFill>
                  <a:srgbClr val="C00000"/>
                </a:solidFill>
                <a:effectLst>
                  <a:outerShdw blurRad="38100" dist="38100" dir="2700000" algn="tl">
                    <a:srgbClr val="000000">
                      <a:alpha val="43137"/>
                    </a:srgbClr>
                  </a:outerShdw>
                </a:effectLst>
              </a:rPr>
              <a:t>Dia Internacional da Literacia </a:t>
            </a:r>
            <a:br>
              <a:rPr lang="pt-PT" sz="1800" dirty="0" smtClean="0">
                <a:solidFill>
                  <a:srgbClr val="C00000"/>
                </a:solidFill>
                <a:effectLst>
                  <a:outerShdw blurRad="38100" dist="38100" dir="2700000" algn="tl">
                    <a:srgbClr val="000000">
                      <a:alpha val="43137"/>
                    </a:srgbClr>
                  </a:outerShdw>
                </a:effectLst>
              </a:rPr>
            </a:br>
            <a:r>
              <a:rPr lang="pt-PT" sz="1800" dirty="0" smtClean="0">
                <a:solidFill>
                  <a:srgbClr val="C00000"/>
                </a:solidFill>
                <a:effectLst>
                  <a:outerShdw blurRad="38100" dist="38100" dir="2700000" algn="tl">
                    <a:srgbClr val="000000">
                      <a:alpha val="43137"/>
                    </a:srgbClr>
                  </a:outerShdw>
                </a:effectLst>
              </a:rPr>
              <a:t>8 de setembro de 2018</a:t>
            </a:r>
            <a:br>
              <a:rPr lang="pt-PT" sz="1800" dirty="0" smtClean="0">
                <a:solidFill>
                  <a:srgbClr val="C00000"/>
                </a:solidFill>
                <a:effectLst>
                  <a:outerShdw blurRad="38100" dist="38100" dir="2700000" algn="tl">
                    <a:srgbClr val="000000">
                      <a:alpha val="43137"/>
                    </a:srgbClr>
                  </a:outerShdw>
                </a:effectLst>
              </a:rPr>
            </a:br>
            <a:r>
              <a:rPr lang="pt-PT" sz="1800" i="1" dirty="0" smtClean="0">
                <a:solidFill>
                  <a:schemeClr val="accent4">
                    <a:lumMod val="60000"/>
                    <a:lumOff val="40000"/>
                  </a:schemeClr>
                </a:solidFill>
                <a:effectLst>
                  <a:outerShdw blurRad="38100" dist="38100" dir="2700000" algn="tl">
                    <a:srgbClr val="000000">
                      <a:alpha val="43137"/>
                    </a:srgbClr>
                  </a:outerShdw>
                </a:effectLst>
              </a:rPr>
              <a:t> Literacia e alfabetização das crianças</a:t>
            </a:r>
            <a:endParaRPr lang="pt-PT" sz="1800" dirty="0"/>
          </a:p>
        </p:txBody>
      </p:sp>
      <p:sp>
        <p:nvSpPr>
          <p:cNvPr id="3" name="Marcador de Posição de Conteúdo 2"/>
          <p:cNvSpPr>
            <a:spLocks noGrp="1"/>
          </p:cNvSpPr>
          <p:nvPr>
            <p:ph idx="1"/>
          </p:nvPr>
        </p:nvSpPr>
        <p:spPr>
          <a:xfrm>
            <a:off x="914400" y="1700808"/>
            <a:ext cx="8229600" cy="4896544"/>
          </a:xfrm>
        </p:spPr>
        <p:txBody>
          <a:bodyPr>
            <a:normAutofit lnSpcReduction="10000"/>
          </a:bodyPr>
          <a:lstStyle/>
          <a:p>
            <a:pPr>
              <a:buNone/>
            </a:pPr>
            <a:r>
              <a:rPr lang="pt-PT" sz="1600" dirty="0" smtClean="0"/>
              <a:t>O desenvolvimento da literacia aparece ligado ao (in)sucesso escolar das crianças porque sendo o insucesso escolar um fenómeno </a:t>
            </a:r>
          </a:p>
          <a:p>
            <a:pPr lvl="2"/>
            <a:r>
              <a:rPr lang="pt-PT" sz="1600" b="1" dirty="0" smtClean="0">
                <a:solidFill>
                  <a:schemeClr val="bg1">
                    <a:lumMod val="50000"/>
                  </a:schemeClr>
                </a:solidFill>
                <a:effectLst>
                  <a:outerShdw blurRad="38100" dist="38100" dir="2700000" algn="tl">
                    <a:srgbClr val="000000">
                      <a:alpha val="43137"/>
                    </a:srgbClr>
                  </a:outerShdw>
                </a:effectLst>
              </a:rPr>
              <a:t>Massivo,</a:t>
            </a:r>
          </a:p>
          <a:p>
            <a:pPr lvl="2"/>
            <a:r>
              <a:rPr lang="pt-PT" sz="1600" b="1" dirty="0" smtClean="0">
                <a:solidFill>
                  <a:schemeClr val="bg1">
                    <a:lumMod val="50000"/>
                  </a:schemeClr>
                </a:solidFill>
                <a:effectLst>
                  <a:outerShdw blurRad="38100" dist="38100" dir="2700000" algn="tl">
                    <a:srgbClr val="000000">
                      <a:alpha val="43137"/>
                    </a:srgbClr>
                  </a:outerShdw>
                </a:effectLst>
              </a:rPr>
              <a:t>Seletivo                                                                               </a:t>
            </a:r>
            <a:r>
              <a:rPr lang="pt-PT" sz="1200" i="1" dirty="0" smtClean="0"/>
              <a:t>Ana Benavente (1983)</a:t>
            </a:r>
            <a:endParaRPr lang="pt-PT" sz="1600" i="1" dirty="0" smtClean="0"/>
          </a:p>
          <a:p>
            <a:pPr lvl="2"/>
            <a:r>
              <a:rPr lang="pt-PT" sz="1600" b="1" dirty="0" smtClean="0">
                <a:solidFill>
                  <a:schemeClr val="bg1">
                    <a:lumMod val="50000"/>
                  </a:schemeClr>
                </a:solidFill>
                <a:effectLst>
                  <a:outerShdw blurRad="38100" dist="38100" dir="2700000" algn="tl">
                    <a:srgbClr val="000000">
                      <a:alpha val="43137"/>
                    </a:srgbClr>
                  </a:outerShdw>
                </a:effectLst>
              </a:rPr>
              <a:t>Precoce e                              </a:t>
            </a:r>
          </a:p>
          <a:p>
            <a:pPr lvl="2"/>
            <a:r>
              <a:rPr lang="pt-PT" sz="1600" b="1" dirty="0" smtClean="0">
                <a:solidFill>
                  <a:schemeClr val="bg1">
                    <a:lumMod val="50000"/>
                  </a:schemeClr>
                </a:solidFill>
                <a:effectLst>
                  <a:outerShdw blurRad="38100" dist="38100" dir="2700000" algn="tl">
                    <a:srgbClr val="000000">
                      <a:alpha val="43137"/>
                    </a:srgbClr>
                  </a:outerShdw>
                </a:effectLst>
              </a:rPr>
              <a:t>Cumulativo </a:t>
            </a:r>
          </a:p>
          <a:p>
            <a:pPr marL="269875" lvl="2" indent="0">
              <a:buNone/>
            </a:pPr>
            <a:r>
              <a:rPr lang="pt-PT" sz="1400" dirty="0"/>
              <a:t>d</a:t>
            </a:r>
            <a:r>
              <a:rPr lang="pt-PT" sz="1400" dirty="0" smtClean="0"/>
              <a:t>esenvolve-se não aprendendo a maioria das crianças a ler, à entrada para a Escola do 1º CEB. Por esta razão se diz que é </a:t>
            </a:r>
            <a:r>
              <a:rPr lang="pt-PT" sz="1400" i="1" dirty="0" smtClean="0"/>
              <a:t>precoce,</a:t>
            </a:r>
            <a:r>
              <a:rPr lang="pt-PT" sz="1400" dirty="0" smtClean="0"/>
              <a:t> atingindo sobretudo as crianças originárias de meios de famílias de baixas qualificações escolares </a:t>
            </a:r>
            <a:r>
              <a:rPr lang="pt-PT" sz="1400" i="1" dirty="0" smtClean="0"/>
              <a:t>(seletivo).</a:t>
            </a:r>
            <a:r>
              <a:rPr lang="pt-PT" sz="1400" dirty="0" smtClean="0"/>
              <a:t> </a:t>
            </a:r>
            <a:r>
              <a:rPr lang="pt-PT" sz="1400" i="1" dirty="0" smtClean="0"/>
              <a:t>Massivo, </a:t>
            </a:r>
            <a:r>
              <a:rPr lang="pt-PT" sz="1400" dirty="0" smtClean="0"/>
              <a:t>porque são percentagens muito elevadas e </a:t>
            </a:r>
            <a:r>
              <a:rPr lang="pt-PT" sz="1400" i="1" dirty="0" smtClean="0"/>
              <a:t>cumulativo, </a:t>
            </a:r>
            <a:r>
              <a:rPr lang="pt-PT" sz="1400" dirty="0" smtClean="0"/>
              <a:t>porque quem repete um ano tem tendência a repetir. Não se identificam as razões na criança, maioritariamente porque não desenvolveram a </a:t>
            </a:r>
            <a:r>
              <a:rPr lang="pt-PT" sz="1400" dirty="0" smtClean="0">
                <a:solidFill>
                  <a:srgbClr val="C00000"/>
                </a:solidFill>
              </a:rPr>
              <a:t>literacia emergente</a:t>
            </a:r>
            <a:r>
              <a:rPr lang="pt-PT" sz="1400" dirty="0" smtClean="0"/>
              <a:t>.  </a:t>
            </a:r>
            <a:endParaRPr lang="pt-PT" sz="1400" dirty="0"/>
          </a:p>
          <a:p>
            <a:pPr lvl="2" algn="r">
              <a:buNone/>
            </a:pPr>
            <a:r>
              <a:rPr lang="pt-PT" sz="1400" dirty="0" smtClean="0">
                <a:hlinkClick r:id="rId2"/>
              </a:rPr>
              <a:t>https://alemliteratura.wordpress.com/</a:t>
            </a:r>
            <a:endParaRPr lang="pt-PT" sz="1400" dirty="0" smtClean="0"/>
          </a:p>
          <a:p>
            <a:pPr marL="179388" lvl="2" indent="0">
              <a:buNone/>
            </a:pPr>
            <a:endParaRPr lang="pt-PT" sz="1400" dirty="0" smtClean="0"/>
          </a:p>
          <a:p>
            <a:pPr marL="179388" lvl="2" indent="0">
              <a:buNone/>
              <a:tabLst>
                <a:tab pos="6550025" algn="l"/>
              </a:tabLst>
            </a:pPr>
            <a:r>
              <a:rPr lang="pt-PT" sz="1400" dirty="0" smtClean="0"/>
              <a:t>Como apenas em 1975 se criaram condições para todas as crianças frequentarem a escola, </a:t>
            </a:r>
          </a:p>
          <a:p>
            <a:pPr marL="179388" lvl="2" indent="0">
              <a:buNone/>
              <a:tabLst>
                <a:tab pos="6550025" algn="l"/>
              </a:tabLst>
            </a:pPr>
            <a:r>
              <a:rPr lang="pt-PT" sz="1400" dirty="0" smtClean="0"/>
              <a:t>há muitas famílias que ainda hoje não têm uma cultura de escolarização, não </a:t>
            </a:r>
          </a:p>
          <a:p>
            <a:pPr marL="179388" lvl="2" indent="0">
              <a:buNone/>
              <a:tabLst>
                <a:tab pos="6550025" algn="l"/>
              </a:tabLst>
            </a:pPr>
            <a:r>
              <a:rPr lang="pt-PT" sz="1400" dirty="0" smtClean="0"/>
              <a:t>sabendo lidar com os processos escolares. A maioria dessas famílias também </a:t>
            </a:r>
          </a:p>
          <a:p>
            <a:pPr marL="179388" lvl="2" indent="0">
              <a:buNone/>
              <a:tabLst>
                <a:tab pos="6550025" algn="l"/>
              </a:tabLst>
            </a:pPr>
            <a:r>
              <a:rPr lang="pt-PT" sz="1400" dirty="0" smtClean="0"/>
              <a:t>não possui competências de literacia </a:t>
            </a:r>
            <a:r>
              <a:rPr lang="pt-PT" sz="1400" dirty="0" smtClean="0">
                <a:solidFill>
                  <a:srgbClr val="C00000"/>
                </a:solidFill>
              </a:rPr>
              <a:t>(literacia familiar)  </a:t>
            </a:r>
            <a:r>
              <a:rPr lang="pt-PT" sz="1400" dirty="0" smtClean="0"/>
              <a:t>que permita aos filhos </a:t>
            </a:r>
          </a:p>
          <a:p>
            <a:pPr marL="179388" lvl="2" indent="0">
              <a:buNone/>
              <a:tabLst>
                <a:tab pos="6550025" algn="l"/>
              </a:tabLst>
            </a:pPr>
            <a:r>
              <a:rPr lang="pt-PT" sz="1400" dirty="0" smtClean="0"/>
              <a:t>a criação de relação com a leitura e a escrita - como possuem as famílias letradas - </a:t>
            </a:r>
          </a:p>
          <a:p>
            <a:pPr marL="179388" lvl="2" indent="0">
              <a:buNone/>
              <a:tabLst>
                <a:tab pos="6550025" algn="l"/>
              </a:tabLst>
            </a:pPr>
            <a:r>
              <a:rPr lang="pt-PT" sz="1400" dirty="0" smtClean="0"/>
              <a:t>Sobretudo  o desenvolvimento da literacia emergente.                                                                                   </a:t>
            </a:r>
            <a:r>
              <a:rPr lang="pt-PT" sz="1200" i="1" dirty="0" smtClean="0"/>
              <a:t>(Lurdes</a:t>
            </a:r>
          </a:p>
          <a:p>
            <a:pPr marL="179388" lvl="2" indent="0" algn="r">
              <a:buNone/>
              <a:tabLst>
                <a:tab pos="6550025" algn="l"/>
              </a:tabLst>
            </a:pPr>
            <a:r>
              <a:rPr lang="pt-PT" sz="1200" i="1" dirty="0" smtClean="0"/>
              <a:t>Mata – ISPA</a:t>
            </a:r>
            <a:r>
              <a:rPr lang="pt-PT" sz="1050" i="1" dirty="0" smtClean="0"/>
              <a:t>)</a:t>
            </a:r>
          </a:p>
          <a:p>
            <a:pPr marL="179388" lvl="2" indent="0">
              <a:buNone/>
            </a:pPr>
            <a:endParaRPr lang="pt-PT" sz="1400" dirty="0" smtClean="0">
              <a:solidFill>
                <a:srgbClr val="C00000"/>
              </a:solidFill>
            </a:endParaRPr>
          </a:p>
          <a:p>
            <a:pPr lvl="2">
              <a:buNone/>
            </a:pPr>
            <a:endParaRPr lang="pt-PT" sz="1600" dirty="0"/>
          </a:p>
        </p:txBody>
      </p:sp>
      <p:pic>
        <p:nvPicPr>
          <p:cNvPr id="4" name="Imagem 3" descr="Lourdes Mata"/>
          <p:cNvPicPr/>
          <p:nvPr/>
        </p:nvPicPr>
        <p:blipFill>
          <a:blip r:embed="rId3" cstate="print"/>
          <a:srcRect/>
          <a:stretch>
            <a:fillRect/>
          </a:stretch>
        </p:blipFill>
        <p:spPr bwMode="auto">
          <a:xfrm>
            <a:off x="7812360" y="4437112"/>
            <a:ext cx="1018474" cy="866692"/>
          </a:xfrm>
          <a:prstGeom prst="rect">
            <a:avLst/>
          </a:prstGeom>
          <a:noFill/>
          <a:ln w="9525">
            <a:noFill/>
            <a:miter lim="800000"/>
            <a:headEnd/>
            <a:tailEnd/>
          </a:ln>
        </p:spPr>
      </p:pic>
      <p:pic>
        <p:nvPicPr>
          <p:cNvPr id="5" name="Imagem 4" descr="Literacia Familiar"/>
          <p:cNvPicPr/>
          <p:nvPr/>
        </p:nvPicPr>
        <p:blipFill>
          <a:blip r:embed="rId4" cstate="print"/>
          <a:srcRect/>
          <a:stretch>
            <a:fillRect/>
          </a:stretch>
        </p:blipFill>
        <p:spPr bwMode="auto">
          <a:xfrm>
            <a:off x="7092280" y="5013176"/>
            <a:ext cx="1125938" cy="1662481"/>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1854</TotalTime>
  <Words>2692</Words>
  <Application>Microsoft Office PowerPoint</Application>
  <PresentationFormat>Apresentação no Ecrã (4:3)</PresentationFormat>
  <Paragraphs>384</Paragraphs>
  <Slides>24</Slides>
  <Notes>2</Notes>
  <HiddenSlides>0</HiddenSlides>
  <MMClips>0</MMClips>
  <ScaleCrop>false</ScaleCrop>
  <HeadingPairs>
    <vt:vector size="4" baseType="variant">
      <vt:variant>
        <vt:lpstr>Tema</vt:lpstr>
      </vt:variant>
      <vt:variant>
        <vt:i4>1</vt:i4>
      </vt:variant>
      <vt:variant>
        <vt:lpstr>Títulos dos diapositivos</vt:lpstr>
      </vt:variant>
      <vt:variant>
        <vt:i4>24</vt:i4>
      </vt:variant>
    </vt:vector>
  </HeadingPairs>
  <TitlesOfParts>
    <vt:vector size="25" baseType="lpstr">
      <vt:lpstr>Tema do Office</vt:lpstr>
      <vt:lpstr>Dia Internacional da Alfabetização  Dia Internacional da Literacia </vt:lpstr>
      <vt:lpstr>  Dia Internacional da Alfabetização Dia Internacional da Literacia  8 de setembro de 2018 APCEP – Associação Portuguesa para a Cultura e Educação Permanente  </vt:lpstr>
      <vt:lpstr>Dia Internacional da Alfabetização Dia Internacional da Literacia  8 de setembro de 2018</vt:lpstr>
      <vt:lpstr>Dia Internacional da Alfabetização Dia Internacional da Literacia  8 de setembro de 2018</vt:lpstr>
      <vt:lpstr>Dia Internacional da Alfabetização Dia Internacional da Literacia  8 de setembro de 2018</vt:lpstr>
      <vt:lpstr>Dia Internacional da Alfabetização Dia Internacional da Literacia  8 de setembro de 2018  Literacia e alfabetização das crianças</vt:lpstr>
      <vt:lpstr>Dia Internacional da Alfabetização Dia Internacional da Literacia  8 de setembro de 2018 Literacia e alfabetização das crianças</vt:lpstr>
      <vt:lpstr>Dia Internacional da Alfabetização Dia Internacional da Literacia  8 de setembro de 2018  Literacia e alfabetização das crianças</vt:lpstr>
      <vt:lpstr>Dia Internacional da Alfabetização Dia Internacional da Literacia  8 de setembro de 2018  Literacia e alfabetização das crianças</vt:lpstr>
      <vt:lpstr>Dia Internacional da Alfabetização Dia Internacional da Literacia  8 de setembro de 2018  Literacia e alfabetização das crianças</vt:lpstr>
      <vt:lpstr>     Dia Internacional da Alfabetização Dia Internacional da Literacia  8 de setembro de 2018  Literacia e alfabetização de adultos   </vt:lpstr>
      <vt:lpstr>Dia Internacional da Alfabetização Dia Internacional da Literacia  8 de setembro de 2018  Literacia e alfabetização de adultos</vt:lpstr>
      <vt:lpstr>Dia Internacional da Alfabetização Dia Internacional da Literacia  8 de setembro de 2018  Literacia e alfabetização de adultos</vt:lpstr>
      <vt:lpstr>Dia Internacional da Alfabetização Dia Internacional da Literacia  8 de setembro de 2018  Literacia e alfabetização de adultos</vt:lpstr>
      <vt:lpstr>Dia Internacional da Alfabetização Dia Internacional da Literacia  8 de setembro de 2018  Literacia e alfabetização de adultos </vt:lpstr>
      <vt:lpstr>     Dia Internacional da Alfabetização Dia Internacional da Literacia  8 de setembro de 2018  Literacia e alfabetização de adultos   </vt:lpstr>
      <vt:lpstr>     Dia Internacional da Alfabetização Dia Internacional da Literacia  8 de setembro de 2018  Literacia e alfabetização de adultos   </vt:lpstr>
      <vt:lpstr>        Dia Internacional da Alfabetização Dia Internacional da Literacia  8 de setembro de 2018  Literacia e alfabetização de adultos Em 2018 temos uma realidade muito diversa de pessoas que não sabem ler nem escrever. Grupos tipo com características, competências e necessidades de resposta  bem diferentes .    </vt:lpstr>
      <vt:lpstr>     Dia Internacional da Alfabetização Dia Internacional da Literacia  8 de setembro de 2018  Literacia e alfabetização de adultos   </vt:lpstr>
      <vt:lpstr>Dia Internacional da Alfabetização Dia Internacional da Literacia  8 de setembro de 2018  Literacia e alfabetização das crianças e adultos</vt:lpstr>
      <vt:lpstr>     Dia Internacional da Alfabetização Dia Internacional da Literacia  8 de setembro de 2018  Literacia e alfabetização de adultos e crianças    </vt:lpstr>
      <vt:lpstr>Dia Internacional da Alfabetização Dia Internacional da Literacia  8 de setembro de 2018  Literacia e alfabetização das crianças e adultos</vt:lpstr>
      <vt:lpstr>     Dia Internacional da Alfabetização Dia Internacional da Literacia  8 de setembro de 2018  Literacia e alfabetização de adultos, crianças e comunidade    </vt:lpstr>
      <vt:lpstr>Dia Internacional da Alfabetização Dia Internacional da Literacia  8 de setembro de 2018 BIBLIOGRAFIA      </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Internacional da Alfabetização  Dia Internacional da Literacia</dc:title>
  <dc:creator>lucilia</dc:creator>
  <cp:lastModifiedBy>lucilia</cp:lastModifiedBy>
  <cp:revision>77</cp:revision>
  <dcterms:created xsi:type="dcterms:W3CDTF">2018-08-21T10:11:22Z</dcterms:created>
  <dcterms:modified xsi:type="dcterms:W3CDTF">2018-10-01T10:01:29Z</dcterms:modified>
</cp:coreProperties>
</file>