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81" r:id="rId6"/>
    <p:sldId id="262" r:id="rId7"/>
    <p:sldId id="261" r:id="rId8"/>
    <p:sldId id="266" r:id="rId9"/>
    <p:sldId id="267" r:id="rId10"/>
    <p:sldId id="277" r:id="rId11"/>
    <p:sldId id="273" r:id="rId12"/>
    <p:sldId id="274" r:id="rId13"/>
    <p:sldId id="275" r:id="rId14"/>
    <p:sldId id="276" r:id="rId15"/>
    <p:sldId id="279" r:id="rId16"/>
    <p:sldId id="280" r:id="rId17"/>
    <p:sldId id="263" r:id="rId18"/>
    <p:sldId id="271" r:id="rId19"/>
    <p:sldId id="264" r:id="rId20"/>
    <p:sldId id="269" r:id="rId21"/>
    <p:sldId id="268" r:id="rId22"/>
    <p:sldId id="270" r:id="rId23"/>
    <p:sldId id="282" r:id="rId24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6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FF1D97-4FD5-4FD3-AD1E-21E8E96225BE}" type="datetimeFigureOut">
              <a:rPr lang="pt-PT" smtClean="0"/>
              <a:pPr/>
              <a:t>12-11-2018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7C162-A8DD-4999-A668-AFD705E40C7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7C162-A8DD-4999-A668-AFD705E40C7C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7C162-A8DD-4999-A668-AFD705E40C7C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7C162-A8DD-4999-A668-AFD705E40C7C}" type="slidenum">
              <a:rPr lang="pt-PT" smtClean="0"/>
              <a:pPr/>
              <a:t>20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ângulo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ectângulo arredondado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28" name="Marcador de Posição da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12-11-2018</a:t>
            </a:fld>
            <a:endParaRPr lang="pt-PT"/>
          </a:p>
        </p:txBody>
      </p:sp>
      <p:sp>
        <p:nvSpPr>
          <p:cNvPr id="17" name="Marcador de Posição do Rodap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29" name="Marcador de Posição do Número do Diapositivo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7" name="Rectângulo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ângulo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ângulo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12-11-2018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12-11-2018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12-11-2018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8" name="Marcador de Posição de Conteúdo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ângulo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ectângulo arredondado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12-11-2018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pt-PT"/>
          </a:p>
        </p:txBody>
      </p:sp>
      <p:sp>
        <p:nvSpPr>
          <p:cNvPr id="7" name="Rectângulo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ângulo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ângulo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12-11-2018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9" name="Marcador de Posição de Conteúdo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12-11-2018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12-11-2018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12-11-2018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ectângulo arredondado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12-11-2018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12-11-2018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1" name="Rectângulo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ângulo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ângulo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ângulo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ectângulo arredondado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Marcador de Posição do Título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4" name="Marcador de Posição da Data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FB039EC-E960-4AF0-AD92-99747FF600B8}" type="datetimeFigureOut">
              <a:rPr lang="pt-PT" smtClean="0"/>
              <a:pPr/>
              <a:t>12-11-2018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pt-PT"/>
          </a:p>
        </p:txBody>
      </p:sp>
      <p:sp>
        <p:nvSpPr>
          <p:cNvPr id="23" name="Marcador de Posição do Número do Diapositivo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2943244"/>
          </a:xfrm>
        </p:spPr>
        <p:txBody>
          <a:bodyPr/>
          <a:lstStyle/>
          <a:p>
            <a:endParaRPr lang="pt-PT" dirty="0" smtClean="0"/>
          </a:p>
          <a:p>
            <a:endParaRPr lang="pt-PT" dirty="0" smtClean="0"/>
          </a:p>
          <a:p>
            <a:r>
              <a:rPr lang="pt-PT" sz="2800" dirty="0" smtClean="0"/>
              <a:t>O PNAEBA, UMA POLÍTICA PÚBLICA DE EDUCAÇÃO PERMANENTE INOVADORA</a:t>
            </a:r>
          </a:p>
          <a:p>
            <a:endParaRPr lang="pt-PT" sz="2800" dirty="0" smtClean="0"/>
          </a:p>
          <a:p>
            <a:pPr algn="r"/>
            <a:r>
              <a:rPr lang="pt-PT" sz="2800" dirty="0" smtClean="0"/>
              <a:t>Manuel Lucas Estêvão </a:t>
            </a:r>
          </a:p>
          <a:p>
            <a:endParaRPr lang="pt-PT" dirty="0" smtClean="0"/>
          </a:p>
          <a:p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57200" y="785795"/>
            <a:ext cx="8229600" cy="1785950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P</a:t>
            </a:r>
            <a:r>
              <a:rPr lang="pt-PT" sz="3600" dirty="0" smtClean="0"/>
              <a:t>olíticas de Educação de Adultos para o Desenvolvimento no Portugal Democrático</a:t>
            </a: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pic>
        <p:nvPicPr>
          <p:cNvPr id="3074" name="Picture 2" descr="C:\Users\Manuel\Desktop\APCEP ENCONTRO SCAN\PNAEBA - Relatório Síntes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29132"/>
            <a:ext cx="1500198" cy="20630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endParaRPr lang="pt-PT" sz="20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pt-PT" dirty="0" smtClean="0"/>
              <a:t>                         Educação permanente</a:t>
            </a:r>
          </a:p>
          <a:p>
            <a:pPr>
              <a:buNone/>
            </a:pPr>
            <a:endParaRPr lang="pt-PT" dirty="0" smtClean="0"/>
          </a:p>
          <a:p>
            <a:pPr algn="just">
              <a:buNone/>
            </a:pPr>
            <a:r>
              <a:rPr lang="pt-PT" altLang="pt-PT" dirty="0" smtClean="0">
                <a:latin typeface="Arial Unicode MS" pitchFamily="34" charset="-128"/>
              </a:rPr>
              <a:t>  Um processo de desenvolvimento até à realização final da pessoa, no tempo, </a:t>
            </a:r>
            <a:r>
              <a:rPr lang="pt-PT" altLang="pt-PT" b="1" dirty="0" smtClean="0">
                <a:latin typeface="Arial Unicode MS" pitchFamily="34" charset="-128"/>
              </a:rPr>
              <a:t>ao longo de todas as fases da existência </a:t>
            </a:r>
            <a:r>
              <a:rPr lang="pt-PT" altLang="pt-PT" dirty="0" smtClean="0">
                <a:latin typeface="Arial Unicode MS" pitchFamily="34" charset="-128"/>
              </a:rPr>
              <a:t>– infância, juventude, vida adulta, etc. – e no espaço, </a:t>
            </a:r>
            <a:r>
              <a:rPr lang="pt-PT" altLang="pt-PT" b="1" dirty="0" smtClean="0">
                <a:latin typeface="Arial Unicode MS" pitchFamily="34" charset="-128"/>
              </a:rPr>
              <a:t>em todos os lugares em que a vida ocorre</a:t>
            </a:r>
          </a:p>
          <a:p>
            <a:pPr>
              <a:buNone/>
            </a:pPr>
            <a:endParaRPr lang="pt-PT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endParaRPr lang="pt-PT" sz="20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pt-PT" b="1" dirty="0" smtClean="0"/>
              <a:t>                </a:t>
            </a:r>
          </a:p>
          <a:p>
            <a:pPr>
              <a:buNone/>
            </a:pPr>
            <a:r>
              <a:rPr lang="pt-PT" b="1" dirty="0" smtClean="0"/>
              <a:t>           Uma dupla </a:t>
            </a:r>
            <a:r>
              <a:rPr lang="pt-PT" b="1" dirty="0" err="1" smtClean="0"/>
              <a:t>perspetiva</a:t>
            </a:r>
            <a:r>
              <a:rPr lang="pt-PT" b="1" dirty="0" smtClean="0"/>
              <a:t> para a EA</a:t>
            </a:r>
          </a:p>
          <a:p>
            <a:pPr>
              <a:buNone/>
            </a:pPr>
            <a:endParaRPr lang="pt-PT" dirty="0" smtClean="0"/>
          </a:p>
          <a:p>
            <a:r>
              <a:rPr lang="pt-PT" dirty="0" smtClean="0"/>
              <a:t> Via de </a:t>
            </a:r>
            <a:r>
              <a:rPr lang="pt-PT" b="1" dirty="0" smtClean="0"/>
              <a:t>desenvolvimento cultural </a:t>
            </a:r>
            <a:r>
              <a:rPr lang="pt-PT" dirty="0" smtClean="0"/>
              <a:t>em estreita conexão com a extensão, o intercâmbio e a animação culturais.</a:t>
            </a:r>
          </a:p>
          <a:p>
            <a:pPr>
              <a:buNone/>
            </a:pPr>
            <a:r>
              <a:rPr lang="pt-PT" dirty="0" smtClean="0"/>
              <a:t>    </a:t>
            </a:r>
          </a:p>
          <a:p>
            <a:pPr algn="just"/>
            <a:r>
              <a:rPr lang="pt-PT" b="1" dirty="0" smtClean="0"/>
              <a:t>Linha motriz  na transformação do sistema de ensino</a:t>
            </a:r>
            <a:r>
              <a:rPr lang="pt-PT" dirty="0" smtClean="0"/>
              <a:t>, segundo as exigências </a:t>
            </a:r>
            <a:r>
              <a:rPr lang="pt-PT" b="1" dirty="0" smtClean="0"/>
              <a:t>da educação permanente</a:t>
            </a:r>
            <a:r>
              <a:rPr lang="pt-PT" dirty="0" smtClean="0"/>
              <a:t>, e o ideal da </a:t>
            </a:r>
            <a:r>
              <a:rPr lang="pt-PT" b="1" dirty="0" smtClean="0"/>
              <a:t>sociedade educativa</a:t>
            </a:r>
            <a:r>
              <a:rPr lang="pt-PT" dirty="0" smtClean="0"/>
              <a:t>( </a:t>
            </a:r>
            <a:r>
              <a:rPr lang="pt-PT" dirty="0" err="1" smtClean="0"/>
              <a:t>perspetiva</a:t>
            </a:r>
            <a:r>
              <a:rPr lang="pt-PT" dirty="0" smtClean="0"/>
              <a:t> “subversiva”).</a:t>
            </a:r>
            <a:endParaRPr lang="pt-PT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endParaRPr lang="pt-PT" sz="20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t-PT" b="1" dirty="0" smtClean="0"/>
              <a:t>               </a:t>
            </a:r>
          </a:p>
          <a:p>
            <a:pPr>
              <a:buNone/>
            </a:pPr>
            <a:r>
              <a:rPr lang="pt-PT" b="1" dirty="0" smtClean="0"/>
              <a:t>              Conceito de Alfabetização no PNAEBA</a:t>
            </a:r>
          </a:p>
          <a:p>
            <a:pPr>
              <a:buNone/>
            </a:pPr>
            <a:endParaRPr lang="pt-PT" b="1" dirty="0" smtClean="0"/>
          </a:p>
          <a:p>
            <a:r>
              <a:rPr lang="pt-PT" dirty="0" smtClean="0"/>
              <a:t>Mais do que a simples aprendizagem da leitura,  alfabetização é entendida como um   “</a:t>
            </a:r>
            <a:r>
              <a:rPr lang="pt-PT" b="1" dirty="0" smtClean="0"/>
              <a:t>exercício  de  compreensão e transformação,    activas  e   críticas da realidade” .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Deve ser integrada numa política de educação de base que proporcione às populações  adultas um </a:t>
            </a:r>
            <a:r>
              <a:rPr lang="pt-PT" b="1" dirty="0" smtClean="0"/>
              <a:t>“mínimo educativo fundamental”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endParaRPr lang="pt-PT" sz="20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pt-PT" b="1" dirty="0" smtClean="0"/>
              <a:t>              Conteúdos  da aprendizagem</a:t>
            </a:r>
          </a:p>
          <a:p>
            <a:pPr>
              <a:buNone/>
            </a:pPr>
            <a:endParaRPr lang="pt-PT" b="1" dirty="0" smtClean="0"/>
          </a:p>
          <a:p>
            <a:r>
              <a:rPr lang="pt-PT" b="1" dirty="0" smtClean="0"/>
              <a:t> “Os saberes práticos, as vivências oriundas do mundo do trabalho do adulto, as tradições orais e a diversidade cultural” serão integrados nos “conteúdos programáticos”. </a:t>
            </a:r>
          </a:p>
          <a:p>
            <a:r>
              <a:rPr lang="pt-PT" dirty="0" smtClean="0"/>
              <a:t>Relação estreita entre os conhecimentos e práticas a adquirir e o meio do adulto em formação. </a:t>
            </a:r>
          </a:p>
          <a:p>
            <a:r>
              <a:rPr lang="pt-PT" b="1" dirty="0" smtClean="0"/>
              <a:t>Reconhecimento do saber adquirido</a:t>
            </a:r>
            <a:r>
              <a:rPr lang="pt-PT" dirty="0" smtClean="0"/>
              <a:t>.</a:t>
            </a:r>
          </a:p>
          <a:p>
            <a:r>
              <a:rPr lang="pt-PT" dirty="0" smtClean="0"/>
              <a:t>Consideração da possibilidade do adulto praticar o saber adquirido.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endParaRPr lang="pt-PT" sz="20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t-PT" b="1" dirty="0" smtClean="0"/>
              <a:t> Reconhecimento e validação dos saberes do adulto</a:t>
            </a:r>
            <a:endParaRPr lang="pt-PT" dirty="0" smtClean="0"/>
          </a:p>
          <a:p>
            <a:pPr>
              <a:buNone/>
            </a:pPr>
            <a:endParaRPr lang="pt-PT" b="1" dirty="0" smtClean="0"/>
          </a:p>
          <a:p>
            <a:r>
              <a:rPr lang="pt-PT" b="1" dirty="0" smtClean="0"/>
              <a:t>Possibilidade de ingresso </a:t>
            </a:r>
            <a:r>
              <a:rPr lang="pt-PT" b="1" dirty="0" err="1" smtClean="0"/>
              <a:t>direto</a:t>
            </a:r>
            <a:r>
              <a:rPr lang="pt-PT" b="1" dirty="0" smtClean="0"/>
              <a:t> </a:t>
            </a:r>
            <a:r>
              <a:rPr lang="pt-PT" dirty="0" smtClean="0"/>
              <a:t>em qualquer nível do sistema escolar</a:t>
            </a:r>
          </a:p>
          <a:p>
            <a:r>
              <a:rPr lang="pt-PT" dirty="0" smtClean="0"/>
              <a:t>Garantia de </a:t>
            </a:r>
            <a:r>
              <a:rPr lang="pt-PT" b="1" dirty="0" smtClean="0"/>
              <a:t>recorrência</a:t>
            </a:r>
            <a:r>
              <a:rPr lang="pt-PT" dirty="0" smtClean="0"/>
              <a:t> (sistema de créditos e de unidades de valor)</a:t>
            </a:r>
          </a:p>
          <a:p>
            <a:r>
              <a:rPr lang="pt-PT" dirty="0" smtClean="0"/>
              <a:t>Valorização das </a:t>
            </a:r>
            <a:r>
              <a:rPr lang="pt-PT" b="1" dirty="0" smtClean="0"/>
              <a:t>experiências de vida </a:t>
            </a:r>
            <a:r>
              <a:rPr lang="pt-PT" dirty="0" smtClean="0"/>
              <a:t>e  profissional</a:t>
            </a:r>
          </a:p>
          <a:p>
            <a:r>
              <a:rPr lang="pt-PT" dirty="0" smtClean="0"/>
              <a:t>Avaliação das </a:t>
            </a:r>
            <a:r>
              <a:rPr lang="pt-PT" dirty="0" err="1" smtClean="0"/>
              <a:t>atividades</a:t>
            </a:r>
            <a:r>
              <a:rPr lang="pt-PT" dirty="0" smtClean="0"/>
              <a:t> de educação popular focada na apreciação das realizações </a:t>
            </a:r>
            <a:r>
              <a:rPr lang="pt-PT" dirty="0" err="1" smtClean="0"/>
              <a:t>efetivas</a:t>
            </a:r>
            <a:r>
              <a:rPr lang="pt-PT" dirty="0" smtClean="0"/>
              <a:t> e dos seus participantes (</a:t>
            </a:r>
            <a:r>
              <a:rPr lang="pt-PT" b="1" dirty="0" smtClean="0"/>
              <a:t>recusa dos instrumentos  da avaliação escolar</a:t>
            </a:r>
            <a:r>
              <a:rPr lang="pt-PT" dirty="0" smtClean="0"/>
              <a:t>).</a:t>
            </a:r>
            <a:endParaRPr lang="pt-PT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endParaRPr lang="pt-PT" sz="20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pt-PT" b="1" dirty="0" smtClean="0"/>
              <a:t>             Métodos Pedagógicos no PNAEBA</a:t>
            </a:r>
          </a:p>
          <a:p>
            <a:r>
              <a:rPr lang="pt-PT" dirty="0" smtClean="0"/>
              <a:t>Parte-se da análise das </a:t>
            </a:r>
            <a:r>
              <a:rPr lang="pt-PT" b="1" dirty="0" smtClean="0"/>
              <a:t>necessidades</a:t>
            </a:r>
            <a:r>
              <a:rPr lang="pt-PT" dirty="0" smtClean="0"/>
              <a:t> de aprendizagem</a:t>
            </a:r>
          </a:p>
          <a:p>
            <a:r>
              <a:rPr lang="pt-PT" dirty="0" smtClean="0"/>
              <a:t>O animador e o participante estão em pé de igualdade (</a:t>
            </a:r>
            <a:r>
              <a:rPr lang="pt-PT" b="1" dirty="0" smtClean="0"/>
              <a:t>horizontalidade da relação</a:t>
            </a:r>
            <a:r>
              <a:rPr lang="pt-PT" dirty="0" smtClean="0"/>
              <a:t>)</a:t>
            </a:r>
          </a:p>
          <a:p>
            <a:r>
              <a:rPr lang="pt-PT" dirty="0" smtClean="0"/>
              <a:t>O </a:t>
            </a:r>
            <a:r>
              <a:rPr lang="pt-PT" b="1" dirty="0" smtClean="0"/>
              <a:t>animador</a:t>
            </a:r>
            <a:r>
              <a:rPr lang="pt-PT" dirty="0" smtClean="0"/>
              <a:t> está também </a:t>
            </a:r>
            <a:r>
              <a:rPr lang="pt-PT" b="1" dirty="0" smtClean="0"/>
              <a:t>em aprendizagem</a:t>
            </a:r>
          </a:p>
          <a:p>
            <a:r>
              <a:rPr lang="pt-PT" dirty="0" smtClean="0"/>
              <a:t>Nas situações de aprendizagem </a:t>
            </a:r>
            <a:r>
              <a:rPr lang="pt-PT" b="1" dirty="0" smtClean="0"/>
              <a:t>parte-se da prática</a:t>
            </a:r>
            <a:r>
              <a:rPr lang="pt-PT" dirty="0" smtClean="0"/>
              <a:t>, daquilo que os participantes sabem ou conhecem.</a:t>
            </a:r>
          </a:p>
          <a:p>
            <a:r>
              <a:rPr lang="pt-PT" dirty="0" smtClean="0"/>
              <a:t>A aprendizagem deve conduzir, sobretudo, à </a:t>
            </a:r>
            <a:r>
              <a:rPr lang="pt-PT" b="1" dirty="0" smtClean="0"/>
              <a:t>aquisição ou desenvolvimento de capacidades</a:t>
            </a:r>
          </a:p>
          <a:p>
            <a:r>
              <a:rPr lang="pt-PT" dirty="0" err="1" smtClean="0"/>
              <a:t>Atividades</a:t>
            </a:r>
            <a:r>
              <a:rPr lang="pt-PT" dirty="0" smtClean="0"/>
              <a:t> de EA baseadas </a:t>
            </a:r>
            <a:r>
              <a:rPr lang="pt-PT" b="1" dirty="0" smtClean="0"/>
              <a:t>na exploração, descoberta e pesquisa do meio físico e social</a:t>
            </a:r>
            <a:r>
              <a:rPr lang="pt-PT" dirty="0" smtClean="0"/>
              <a:t> do participante .</a:t>
            </a:r>
          </a:p>
          <a:p>
            <a:pPr>
              <a:buNone/>
            </a:pPr>
            <a:endParaRPr lang="pt-PT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endParaRPr lang="pt-PT" sz="20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pt-PT" dirty="0" smtClean="0"/>
              <a:t>                   </a:t>
            </a:r>
            <a:r>
              <a:rPr lang="pt-PT" b="1" dirty="0" smtClean="0"/>
              <a:t>Pedagogia ou </a:t>
            </a:r>
            <a:r>
              <a:rPr lang="pt-PT" b="1" dirty="0" err="1" smtClean="0"/>
              <a:t>Andragogia</a:t>
            </a:r>
            <a:r>
              <a:rPr lang="pt-PT" b="1" dirty="0" smtClean="0"/>
              <a:t>?</a:t>
            </a:r>
          </a:p>
          <a:p>
            <a:pPr>
              <a:buNone/>
            </a:pPr>
            <a:r>
              <a:rPr lang="pt-PT" dirty="0" smtClean="0"/>
              <a:t>    Os 6 princípios da </a:t>
            </a:r>
            <a:r>
              <a:rPr lang="pt-PT" dirty="0" err="1" smtClean="0"/>
              <a:t>Andragogia</a:t>
            </a:r>
            <a:r>
              <a:rPr lang="pt-PT" dirty="0" smtClean="0"/>
              <a:t> (</a:t>
            </a:r>
            <a:r>
              <a:rPr lang="pt-PT" dirty="0" err="1" smtClean="0"/>
              <a:t>Malcolm</a:t>
            </a:r>
            <a:r>
              <a:rPr lang="pt-PT" dirty="0" smtClean="0"/>
              <a:t> </a:t>
            </a:r>
            <a:r>
              <a:rPr lang="pt-PT" dirty="0" err="1" smtClean="0"/>
              <a:t>Knowles</a:t>
            </a:r>
            <a:r>
              <a:rPr lang="pt-PT" dirty="0" smtClean="0"/>
              <a:t> na década de 70):</a:t>
            </a:r>
          </a:p>
          <a:p>
            <a:r>
              <a:rPr lang="pt-PT" dirty="0" smtClean="0"/>
              <a:t>Necessidade - aplicabilidade</a:t>
            </a:r>
          </a:p>
          <a:p>
            <a:r>
              <a:rPr lang="pt-PT" dirty="0" smtClean="0"/>
              <a:t>Autonomia – </a:t>
            </a:r>
            <a:r>
              <a:rPr lang="pt-PT" dirty="0" err="1" smtClean="0"/>
              <a:t>autodiretividade</a:t>
            </a:r>
            <a:endParaRPr lang="pt-PT" dirty="0" smtClean="0"/>
          </a:p>
          <a:p>
            <a:r>
              <a:rPr lang="pt-PT" dirty="0" smtClean="0"/>
              <a:t>Experiências prévias</a:t>
            </a:r>
          </a:p>
          <a:p>
            <a:r>
              <a:rPr lang="pt-PT" dirty="0" err="1" smtClean="0"/>
              <a:t>Interatividade</a:t>
            </a:r>
            <a:endParaRPr lang="pt-PT" dirty="0" smtClean="0"/>
          </a:p>
          <a:p>
            <a:r>
              <a:rPr lang="pt-PT" dirty="0" smtClean="0"/>
              <a:t>Clima de segurança e respeito</a:t>
            </a:r>
          </a:p>
          <a:p>
            <a:r>
              <a:rPr lang="pt-PT" dirty="0" smtClean="0"/>
              <a:t>Reflexão - feedback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endParaRPr lang="pt-PT" sz="2000" dirty="0">
              <a:solidFill>
                <a:srgbClr val="C00000"/>
              </a:solidFill>
            </a:endParaRP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pt-PT" sz="1600" dirty="0" smtClean="0"/>
              <a:t>         PROGRAMAS</a:t>
            </a:r>
          </a:p>
          <a:p>
            <a:r>
              <a:rPr lang="pt-PT" sz="1600" b="1" dirty="0" smtClean="0"/>
              <a:t>Instituto Nacional  de </a:t>
            </a:r>
            <a:r>
              <a:rPr lang="pt-PT" sz="1600" b="1" dirty="0" err="1" smtClean="0"/>
              <a:t>Ed.Adultos</a:t>
            </a:r>
            <a:endParaRPr lang="pt-PT" sz="1600" b="1" dirty="0" smtClean="0"/>
          </a:p>
          <a:p>
            <a:r>
              <a:rPr lang="pt-PT" sz="1600" b="1" dirty="0" smtClean="0"/>
              <a:t>2. Centros  Cultura e </a:t>
            </a:r>
            <a:r>
              <a:rPr lang="pt-PT" sz="1600" b="1" dirty="0" err="1" smtClean="0"/>
              <a:t>Ed.</a:t>
            </a:r>
            <a:r>
              <a:rPr lang="pt-PT" sz="1600" b="1" dirty="0" smtClean="0"/>
              <a:t> Permanente</a:t>
            </a:r>
          </a:p>
          <a:p>
            <a:r>
              <a:rPr lang="pt-PT" sz="1600" b="1" dirty="0" smtClean="0"/>
              <a:t>3 Programas Regionais Integrados.</a:t>
            </a:r>
          </a:p>
          <a:p>
            <a:endParaRPr lang="pt-PT" sz="1600" b="1" dirty="0" smtClean="0"/>
          </a:p>
          <a:p>
            <a:endParaRPr lang="pt-PT" sz="1600" b="1" dirty="0" smtClean="0"/>
          </a:p>
          <a:p>
            <a:endParaRPr lang="pt-PT" sz="1600" b="1" dirty="0" smtClean="0"/>
          </a:p>
          <a:p>
            <a:r>
              <a:rPr lang="pt-PT" sz="1600" b="1" dirty="0" smtClean="0"/>
              <a:t>4.Alfabetização e Educação Básica       Elementar</a:t>
            </a:r>
          </a:p>
          <a:p>
            <a:endParaRPr lang="pt-PT" sz="1600" b="1" dirty="0" smtClean="0"/>
          </a:p>
          <a:p>
            <a:r>
              <a:rPr lang="pt-PT" sz="1600" b="1" dirty="0" smtClean="0"/>
              <a:t>5.Melhoria e Incremento do Ensino Preparatório para Adultos.</a:t>
            </a:r>
          </a:p>
          <a:p>
            <a:r>
              <a:rPr lang="pt-PT" sz="1600" b="1" dirty="0" smtClean="0"/>
              <a:t>6 Apoio à Educação Popular.</a:t>
            </a:r>
          </a:p>
          <a:p>
            <a:r>
              <a:rPr lang="pt-PT" sz="1600" b="1" dirty="0" smtClean="0"/>
              <a:t>7.Acções na Emigração</a:t>
            </a:r>
            <a:endParaRPr lang="pt-PT" sz="1600" b="1" dirty="0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2"/>
          </p:nvPr>
        </p:nvSpPr>
        <p:spPr>
          <a:xfrm>
            <a:off x="4929190" y="1447800"/>
            <a:ext cx="3753800" cy="45720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pt-PT" sz="6400" dirty="0" smtClean="0"/>
              <a:t>           EXECUÇÃO</a:t>
            </a:r>
          </a:p>
          <a:p>
            <a:r>
              <a:rPr lang="pt-PT" sz="6400" dirty="0" smtClean="0"/>
              <a:t>1. </a:t>
            </a:r>
            <a:r>
              <a:rPr lang="pt-PT" sz="6400" b="1" dirty="0" smtClean="0"/>
              <a:t>DGEA (1979), Coordenações distritais de EA e </a:t>
            </a:r>
            <a:r>
              <a:rPr lang="pt-PT" sz="6400" b="1" dirty="0" err="1" smtClean="0"/>
              <a:t>COAEBAs</a:t>
            </a:r>
            <a:endParaRPr lang="pt-PT" sz="6400" b="1" dirty="0" smtClean="0"/>
          </a:p>
          <a:p>
            <a:r>
              <a:rPr lang="pt-PT" sz="6400" b="1" dirty="0" smtClean="0"/>
              <a:t>2.Desp. 79/80 (GT) e Desp116/M/82 (4 centros piloto)</a:t>
            </a:r>
          </a:p>
          <a:p>
            <a:r>
              <a:rPr lang="pt-PT" sz="6400" b="1" dirty="0" smtClean="0"/>
              <a:t>3.Programa Regional Integrado D Braga;</a:t>
            </a:r>
          </a:p>
          <a:p>
            <a:pPr>
              <a:buNone/>
            </a:pPr>
            <a:r>
              <a:rPr lang="pt-PT" sz="6400" b="1" dirty="0" smtClean="0"/>
              <a:t>       Projecto de Mogadouro » Proj. Formação      de adultos do distrito de Bragança;</a:t>
            </a:r>
          </a:p>
          <a:p>
            <a:pPr>
              <a:buNone/>
            </a:pPr>
            <a:r>
              <a:rPr lang="pt-PT" sz="6400" b="1" dirty="0" smtClean="0"/>
              <a:t>       Projecto de Educação de Adultos da Região Alentejo (PEARA); </a:t>
            </a:r>
          </a:p>
          <a:p>
            <a:pPr>
              <a:buNone/>
            </a:pPr>
            <a:r>
              <a:rPr lang="pt-PT" sz="6400" b="1" dirty="0" smtClean="0"/>
              <a:t>       Projecto Experimental de Lisboa. </a:t>
            </a:r>
          </a:p>
          <a:p>
            <a:pPr>
              <a:buNone/>
            </a:pPr>
            <a:r>
              <a:rPr lang="pt-PT" sz="6400" b="1" dirty="0" smtClean="0"/>
              <a:t>4. 1980-81: 875 cursos e 10389 </a:t>
            </a:r>
            <a:r>
              <a:rPr lang="pt-PT" sz="6400" b="1" dirty="0" err="1" smtClean="0"/>
              <a:t>alfabet</a:t>
            </a:r>
            <a:r>
              <a:rPr lang="pt-PT" sz="6400" b="1" dirty="0" smtClean="0"/>
              <a:t>.</a:t>
            </a:r>
          </a:p>
          <a:p>
            <a:pPr>
              <a:buNone/>
            </a:pPr>
            <a:r>
              <a:rPr lang="pt-PT" sz="6400" b="1" dirty="0" smtClean="0"/>
              <a:t>     1981-82: 17747 cursos e 20962 </a:t>
            </a:r>
            <a:r>
              <a:rPr lang="pt-PT" sz="6400" b="1" dirty="0" err="1" smtClean="0"/>
              <a:t>alfab</a:t>
            </a:r>
            <a:r>
              <a:rPr lang="pt-PT" sz="6400" b="1" dirty="0" smtClean="0"/>
              <a:t>. </a:t>
            </a:r>
          </a:p>
          <a:p>
            <a:r>
              <a:rPr lang="pt-PT" sz="6400" b="1" dirty="0" smtClean="0"/>
              <a:t>5. Desp.21/80, </a:t>
            </a:r>
            <a:r>
              <a:rPr lang="pt-PT" sz="6400" b="1" dirty="0" err="1" smtClean="0"/>
              <a:t>E.Rec</a:t>
            </a:r>
            <a:r>
              <a:rPr lang="pt-PT" sz="6400" b="1" dirty="0" smtClean="0"/>
              <a:t>.; </a:t>
            </a:r>
            <a:r>
              <a:rPr lang="pt-PT" sz="6400" b="1" dirty="0" err="1" smtClean="0"/>
              <a:t>Ações</a:t>
            </a:r>
            <a:r>
              <a:rPr lang="pt-PT" sz="6400" b="1" dirty="0" smtClean="0"/>
              <a:t> experimentais.</a:t>
            </a:r>
          </a:p>
          <a:p>
            <a:r>
              <a:rPr lang="pt-PT" sz="6400" b="1" dirty="0" smtClean="0"/>
              <a:t>6. 1979-80: </a:t>
            </a:r>
            <a:r>
              <a:rPr lang="pt-PT" sz="6400" b="1" dirty="0" err="1" smtClean="0"/>
              <a:t>subs</a:t>
            </a:r>
            <a:r>
              <a:rPr lang="pt-PT" sz="6400" b="1" dirty="0" smtClean="0"/>
              <a:t>. 8199 cts. , bolsas 83; 1980-81: subs.20828cts, bolsas 393; 1981-82: subs.21241, bolsas 831.</a:t>
            </a:r>
          </a:p>
          <a:p>
            <a:r>
              <a:rPr lang="pt-PT" sz="6400" b="1" dirty="0" smtClean="0"/>
              <a:t>7.Desp. 316/79 –GT. </a:t>
            </a:r>
            <a:r>
              <a:rPr lang="pt-PT" sz="6400" b="1" dirty="0" err="1" smtClean="0"/>
              <a:t>Materias</a:t>
            </a:r>
            <a:r>
              <a:rPr lang="pt-PT" sz="6400" b="1" dirty="0" smtClean="0"/>
              <a:t> de apoio</a:t>
            </a:r>
          </a:p>
          <a:p>
            <a:endParaRPr lang="pt-PT" sz="6400" dirty="0" smtClean="0"/>
          </a:p>
          <a:p>
            <a:endParaRPr lang="pt-PT" sz="1600" dirty="0" smtClean="0"/>
          </a:p>
          <a:p>
            <a:endParaRPr lang="pt-PT" sz="1600" dirty="0" smtClean="0"/>
          </a:p>
          <a:p>
            <a:endParaRPr lang="pt-PT" sz="1600" dirty="0" smtClean="0"/>
          </a:p>
          <a:p>
            <a:endParaRPr lang="pt-PT" sz="1600" dirty="0" smtClean="0"/>
          </a:p>
          <a:p>
            <a:endParaRPr lang="pt-PT" sz="1600" dirty="0" smtClean="0"/>
          </a:p>
          <a:p>
            <a:pPr>
              <a:buNone/>
            </a:pPr>
            <a:r>
              <a:rPr lang="pt-PT" sz="1600" dirty="0" smtClean="0"/>
              <a:t>                                                                         </a:t>
            </a:r>
            <a:endParaRPr lang="pt-PT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098" name="Picture 2" descr="C:\Users\Manuel\Desktop\SCANs Minha interv\Publicações de Educação de Base 1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2"/>
            <a:ext cx="1500198" cy="2063213"/>
          </a:xfrm>
          <a:prstGeom prst="rect">
            <a:avLst/>
          </a:prstGeom>
          <a:noFill/>
        </p:spPr>
      </p:pic>
      <p:pic>
        <p:nvPicPr>
          <p:cNvPr id="4099" name="Picture 3" descr="C:\Users\Manuel\Desktop\SCANs Minha interv\Pensar Educação 1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42852"/>
            <a:ext cx="1967553" cy="2705787"/>
          </a:xfrm>
          <a:prstGeom prst="rect">
            <a:avLst/>
          </a:prstGeom>
          <a:noFill/>
        </p:spPr>
      </p:pic>
      <p:pic>
        <p:nvPicPr>
          <p:cNvPr id="4100" name="Picture 4" descr="C:\Users\Manuel\Desktop\SCANs Minha interv\Viva Voz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285728"/>
            <a:ext cx="2136360" cy="2937932"/>
          </a:xfrm>
          <a:prstGeom prst="rect">
            <a:avLst/>
          </a:prstGeom>
          <a:noFill/>
        </p:spPr>
      </p:pic>
      <p:pic>
        <p:nvPicPr>
          <p:cNvPr id="9" name="Imagem 8" descr="C:\Users\Manuel\Downloads\lucilia (1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928670"/>
            <a:ext cx="200026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C:\Users\Manuel\Desktop\SCANs Minha interv\Fichas de Animação da Leitura 1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2786058"/>
            <a:ext cx="2786082" cy="3831682"/>
          </a:xfrm>
          <a:prstGeom prst="rect">
            <a:avLst/>
          </a:prstGeom>
          <a:noFill/>
        </p:spPr>
      </p:pic>
      <p:pic>
        <p:nvPicPr>
          <p:cNvPr id="4105" name="Picture 9" descr="C:\Users\Manuel\Desktop\APCEP ENCONTRO SCAN\Col. Ler o Dia-a-Dia 7.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3357562"/>
            <a:ext cx="2143140" cy="29474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/>
              <a:t>  </a:t>
            </a:r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endParaRPr lang="pt-PT" sz="2000" dirty="0">
              <a:solidFill>
                <a:srgbClr val="C00000"/>
              </a:solidFill>
            </a:endParaRPr>
          </a:p>
        </p:txBody>
      </p:sp>
      <p:sp>
        <p:nvSpPr>
          <p:cNvPr id="6" name="Marcador de Posição do Texto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pt-PT" sz="1800" dirty="0" smtClean="0">
                <a:solidFill>
                  <a:schemeClr val="tx1"/>
                </a:solidFill>
              </a:rPr>
              <a:t>Com o PNAEBA</a:t>
            </a:r>
            <a:endParaRPr lang="pt-PT" sz="1800" dirty="0">
              <a:solidFill>
                <a:schemeClr val="tx1"/>
              </a:solidFill>
            </a:endParaRPr>
          </a:p>
        </p:txBody>
      </p:sp>
      <p:sp>
        <p:nvSpPr>
          <p:cNvPr id="7" name="Marcador de Posição de Conteúdo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pt-PT" sz="2400" dirty="0" smtClean="0"/>
          </a:p>
          <a:p>
            <a:r>
              <a:rPr lang="pt-PT" sz="2400" dirty="0" err="1" smtClean="0"/>
              <a:t>Diretivas</a:t>
            </a:r>
            <a:endParaRPr lang="pt-PT" sz="2400" dirty="0" smtClean="0"/>
          </a:p>
          <a:p>
            <a:r>
              <a:rPr lang="pt-PT" sz="2400" dirty="0" smtClean="0"/>
              <a:t>Centralizadas</a:t>
            </a:r>
          </a:p>
          <a:p>
            <a:r>
              <a:rPr lang="pt-PT" sz="2400" dirty="0" smtClean="0"/>
              <a:t>“Do centro para a periferia,</a:t>
            </a:r>
          </a:p>
          <a:p>
            <a:pPr>
              <a:buNone/>
            </a:pPr>
            <a:r>
              <a:rPr lang="pt-PT" sz="2400" dirty="0" smtClean="0"/>
              <a:t>      da cidade para o campo”</a:t>
            </a:r>
          </a:p>
          <a:p>
            <a:r>
              <a:rPr lang="pt-PT" dirty="0" smtClean="0"/>
              <a:t>Escolares</a:t>
            </a:r>
          </a:p>
          <a:p>
            <a:r>
              <a:rPr lang="pt-PT" dirty="0" smtClean="0"/>
              <a:t>Restringidas à alfabetização</a:t>
            </a:r>
          </a:p>
          <a:p>
            <a:r>
              <a:rPr lang="pt-PT" dirty="0" smtClean="0"/>
              <a:t>Espírito de campanha</a:t>
            </a:r>
            <a:endParaRPr lang="pt-PT" dirty="0"/>
          </a:p>
        </p:txBody>
      </p:sp>
      <p:sp>
        <p:nvSpPr>
          <p:cNvPr id="9" name="Marcador de Posição de Conteúdo 8"/>
          <p:cNvSpPr>
            <a:spLocks noGrp="1"/>
          </p:cNvSpPr>
          <p:nvPr>
            <p:ph sz="half" idx="4"/>
          </p:nvPr>
        </p:nvSpPr>
        <p:spPr/>
        <p:txBody>
          <a:bodyPr>
            <a:normAutofit fontScale="92500" lnSpcReduction="10000"/>
          </a:bodyPr>
          <a:lstStyle/>
          <a:p>
            <a:endParaRPr lang="pt-PT" dirty="0" smtClean="0"/>
          </a:p>
          <a:p>
            <a:r>
              <a:rPr lang="pt-PT" dirty="0" smtClean="0"/>
              <a:t>Participação</a:t>
            </a:r>
          </a:p>
          <a:p>
            <a:r>
              <a:rPr lang="pt-PT" dirty="0" smtClean="0"/>
              <a:t>Descentralização</a:t>
            </a:r>
          </a:p>
          <a:p>
            <a:r>
              <a:rPr lang="pt-PT" dirty="0" smtClean="0"/>
              <a:t>Inserção nos”contextos culturais, sociais, e económicos regionais”</a:t>
            </a:r>
          </a:p>
          <a:p>
            <a:r>
              <a:rPr lang="pt-PT" dirty="0" smtClean="0"/>
              <a:t>Fora da escola</a:t>
            </a:r>
          </a:p>
          <a:p>
            <a:r>
              <a:rPr lang="pt-PT" dirty="0" smtClean="0"/>
              <a:t>Abrangentes e integradas</a:t>
            </a:r>
          </a:p>
          <a:p>
            <a:r>
              <a:rPr lang="pt-PT" dirty="0" smtClean="0"/>
              <a:t>Reconhecimento das culturas locais</a:t>
            </a:r>
          </a:p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</p:txBody>
      </p:sp>
      <p:sp>
        <p:nvSpPr>
          <p:cNvPr id="10" name="Marcador de Posição do Texto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2000" dirty="0" smtClean="0">
                <a:solidFill>
                  <a:schemeClr val="tx1"/>
                </a:solidFill>
              </a:rPr>
              <a:t>Políticas de EA anteriores a1976</a:t>
            </a:r>
            <a:endParaRPr lang="pt-PT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t-PT" sz="3200" dirty="0" smtClean="0"/>
              <a:t/>
            </a:r>
            <a:br>
              <a:rPr lang="pt-PT" sz="3200" dirty="0" smtClean="0"/>
            </a:br>
            <a:r>
              <a:rPr lang="pt-PT" sz="3200" dirty="0" smtClean="0"/>
              <a:t/>
            </a:r>
            <a:br>
              <a:rPr lang="pt-PT" sz="3200" dirty="0" smtClean="0"/>
            </a:br>
            <a:r>
              <a:rPr lang="pt-PT" sz="3200" dirty="0" smtClean="0"/>
              <a:t/>
            </a:r>
            <a:br>
              <a:rPr lang="pt-PT" sz="3200" dirty="0" smtClean="0"/>
            </a:br>
            <a:r>
              <a:rPr lang="pt-PT" sz="3200" dirty="0" smtClean="0"/>
              <a:t/>
            </a:r>
            <a:br>
              <a:rPr lang="pt-PT" sz="3200" dirty="0" smtClean="0"/>
            </a:br>
            <a:r>
              <a:rPr lang="pt-PT" sz="3600" dirty="0" smtClean="0"/>
              <a:t/>
            </a:r>
            <a:br>
              <a:rPr lang="pt-PT" sz="3600" dirty="0" smtClean="0"/>
            </a:br>
            <a:r>
              <a:rPr lang="pt-PT" sz="1800" dirty="0" smtClean="0">
                <a:solidFill>
                  <a:srgbClr val="C00000"/>
                </a:solidFill>
              </a:rPr>
              <a:t>O PNAEBA, UMA POLÍTICA PÚBLICA DE EDUCAÇÃO PERMANENTE</a:t>
            </a:r>
            <a:r>
              <a:rPr lang="pt-PT" sz="2800" dirty="0" smtClean="0">
                <a:solidFill>
                  <a:srgbClr val="C00000"/>
                </a:solidFill>
              </a:rPr>
              <a:t/>
            </a:r>
            <a:br>
              <a:rPr lang="pt-PT" sz="2800" dirty="0" smtClean="0">
                <a:solidFill>
                  <a:srgbClr val="C00000"/>
                </a:solidFill>
              </a:rPr>
            </a:br>
            <a:endParaRPr lang="pt-PT" sz="3200" dirty="0">
              <a:solidFill>
                <a:srgbClr val="C0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pt-PT" dirty="0" smtClean="0"/>
              <a:t>                      O CONTEXTO EM  1979</a:t>
            </a:r>
          </a:p>
          <a:p>
            <a:r>
              <a:rPr lang="pt-PT" dirty="0" smtClean="0"/>
              <a:t>23 % da população com mais de 15 anos não sabe ler e escrever.</a:t>
            </a:r>
          </a:p>
          <a:p>
            <a:endParaRPr lang="pt-PT" dirty="0" smtClean="0"/>
          </a:p>
          <a:p>
            <a:r>
              <a:rPr lang="pt-PT" dirty="0" smtClean="0"/>
              <a:t>Depois da explosão da iniciativa  popular a seguir ao 25 de Abril e das </a:t>
            </a:r>
            <a:r>
              <a:rPr lang="pt-PT" dirty="0" err="1" smtClean="0"/>
              <a:t>ações</a:t>
            </a:r>
            <a:r>
              <a:rPr lang="pt-PT" dirty="0" smtClean="0"/>
              <a:t> da DGEP em 1975-76 a </a:t>
            </a:r>
            <a:r>
              <a:rPr lang="pt-PT" dirty="0" err="1" smtClean="0"/>
              <a:t>ação</a:t>
            </a:r>
            <a:r>
              <a:rPr lang="pt-PT" dirty="0" smtClean="0"/>
              <a:t> do Estado em EA estivera paralisada.</a:t>
            </a:r>
          </a:p>
          <a:p>
            <a:endParaRPr lang="pt-PT" dirty="0" smtClean="0"/>
          </a:p>
          <a:p>
            <a:r>
              <a:rPr lang="pt-PT" dirty="0" smtClean="0"/>
              <a:t>Um Plano Nacional de Alfabetização (PNA), gizado na DGEP, não teve sequência.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”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pt-PT" dirty="0" smtClean="0"/>
          </a:p>
          <a:p>
            <a:endParaRPr lang="pt-PT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42852"/>
            <a:ext cx="3151087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Marcador de Posição da Imagem 10"/>
          <p:cNvSpPr>
            <a:spLocks noGrp="1"/>
          </p:cNvSpPr>
          <p:nvPr>
            <p:ph type="pic" idx="1"/>
          </p:nvPr>
        </p:nvSpPr>
        <p:spPr/>
      </p:sp>
      <p:sp>
        <p:nvSpPr>
          <p:cNvPr id="12" name="Marcador de Posição da Imagem 10"/>
          <p:cNvSpPr txBox="1">
            <a:spLocks/>
          </p:cNvSpPr>
          <p:nvPr/>
        </p:nvSpPr>
        <p:spPr>
          <a:xfrm>
            <a:off x="0" y="0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</p:sp>
      <p:sp>
        <p:nvSpPr>
          <p:cNvPr id="13" name="Marcador de Posição da Imagem 10"/>
          <p:cNvSpPr txBox="1">
            <a:spLocks/>
          </p:cNvSpPr>
          <p:nvPr/>
        </p:nvSpPr>
        <p:spPr>
          <a:xfrm>
            <a:off x="500034" y="0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0"/>
            <a:ext cx="367248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285728"/>
            <a:ext cx="3500462" cy="3145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2643182"/>
            <a:ext cx="28765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1800" dirty="0" smtClean="0"/>
              <a:t>                 </a:t>
            </a:r>
            <a:r>
              <a:rPr lang="pt-PT" sz="1800" dirty="0" smtClean="0">
                <a:solidFill>
                  <a:srgbClr val="C00000"/>
                </a:solidFill>
              </a:rPr>
              <a:t>O PNAEBA, UMA POLÍTICA PÚBLICA DE EDUCAÇÃO PERMANENTE   </a:t>
            </a:r>
            <a:r>
              <a:rPr lang="pt-PT" sz="2400" dirty="0" smtClean="0">
                <a:solidFill>
                  <a:srgbClr val="C00000"/>
                </a:solidFill>
              </a:rPr>
              <a:t/>
            </a:r>
            <a:br>
              <a:rPr lang="pt-PT" sz="2400" dirty="0" smtClean="0">
                <a:solidFill>
                  <a:srgbClr val="C00000"/>
                </a:solidFill>
              </a:rPr>
            </a:br>
            <a:endParaRPr lang="pt-PT" sz="2400" dirty="0">
              <a:solidFill>
                <a:srgbClr val="C0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t-PT" sz="2800" dirty="0" smtClean="0"/>
              <a:t>                        </a:t>
            </a:r>
            <a:r>
              <a:rPr lang="pt-PT" sz="2000" dirty="0" smtClean="0"/>
              <a:t>A  “ESCOLARIZAÇÃO” DA E.A.</a:t>
            </a:r>
          </a:p>
          <a:p>
            <a:endParaRPr lang="pt-PT" dirty="0" smtClean="0"/>
          </a:p>
          <a:p>
            <a:r>
              <a:rPr lang="pt-PT" dirty="0" smtClean="0"/>
              <a:t>O Plano chegou ao fim da sua 1ª fase já sem fôlego. </a:t>
            </a:r>
          </a:p>
          <a:p>
            <a:r>
              <a:rPr lang="pt-PT" dirty="0" smtClean="0"/>
              <a:t>A DGEA foi extinta. A  E. A. dissolveu-se no sistema escolar ou foi-lhe ficando “subordinada”.  </a:t>
            </a:r>
          </a:p>
          <a:p>
            <a:r>
              <a:rPr lang="pt-PT" dirty="0" smtClean="0"/>
              <a:t>As estruturas distritais foram integradas nas </a:t>
            </a:r>
            <a:r>
              <a:rPr lang="pt-PT" dirty="0" err="1" smtClean="0"/>
              <a:t>CAEs</a:t>
            </a:r>
            <a:r>
              <a:rPr lang="pt-PT" dirty="0" smtClean="0"/>
              <a:t>.  As </a:t>
            </a:r>
            <a:r>
              <a:rPr lang="pt-PT" dirty="0" err="1" smtClean="0"/>
              <a:t>COAs</a:t>
            </a:r>
            <a:r>
              <a:rPr lang="pt-PT" dirty="0" smtClean="0"/>
              <a:t> acabaram. </a:t>
            </a:r>
          </a:p>
          <a:p>
            <a:r>
              <a:rPr lang="pt-PT" dirty="0" smtClean="0"/>
              <a:t>O </a:t>
            </a:r>
            <a:r>
              <a:rPr lang="pt-PT" dirty="0" err="1" smtClean="0"/>
              <a:t>nºde</a:t>
            </a:r>
            <a:r>
              <a:rPr lang="pt-PT" dirty="0" smtClean="0"/>
              <a:t> participantes  passou de 21 000 em 1981/82 para   17 000 em 1988/89 , quando em “velocidade de cruzeiro”, se previam 45000 formandos por ano. 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 </a:t>
            </a:r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 </a:t>
            </a:r>
            <a:endParaRPr lang="pt-PT" sz="2000" dirty="0">
              <a:solidFill>
                <a:srgbClr val="C0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t-PT" dirty="0" smtClean="0"/>
              <a:t>           </a:t>
            </a:r>
          </a:p>
          <a:p>
            <a:pPr>
              <a:buNone/>
            </a:pPr>
            <a:r>
              <a:rPr lang="pt-PT" sz="2400" b="1" i="1" dirty="0" smtClean="0"/>
              <a:t>                   O “Espírito da Educação de Adultos…”</a:t>
            </a:r>
          </a:p>
          <a:p>
            <a:endParaRPr lang="pt-PT" dirty="0" smtClean="0"/>
          </a:p>
          <a:p>
            <a:r>
              <a:rPr lang="pt-PT" dirty="0" smtClean="0"/>
              <a:t>Durante muitos anos, continuámos a ouvir falar do “espírito da Educação de Adultos”, espírito gerado, talvez, após o 25 de Abril, mas, de certo, consolidado durante os “anos do PNAEBA”, mesmo entre aqueles que depois seguiram outros caminhos, “há um certo estilo que ficou, uma certa cumplicidade, ideais que permaneceram, ou a memória deles(…)” escreveu-o, na </a:t>
            </a:r>
            <a:r>
              <a:rPr lang="pt-PT" i="1" dirty="0" err="1" smtClean="0"/>
              <a:t>Noesis</a:t>
            </a:r>
            <a:r>
              <a:rPr lang="pt-PT" i="1" dirty="0" smtClean="0"/>
              <a:t>, </a:t>
            </a:r>
            <a:r>
              <a:rPr lang="pt-PT" dirty="0" smtClean="0"/>
              <a:t>Licínio Lima</a:t>
            </a:r>
            <a:endParaRPr lang="pt-PT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dirty="0" smtClean="0">
                <a:solidFill>
                  <a:srgbClr val="C00000"/>
                </a:solidFill>
              </a:rPr>
              <a:t>Políticas de Educação de Adultos para o Desenvolvimento no Portugal Democrático</a:t>
            </a:r>
            <a:endParaRPr lang="pt-PT" sz="3200" dirty="0">
              <a:solidFill>
                <a:srgbClr val="C0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pt-PT" sz="2400" i="1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pt-PT" sz="2400" i="1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pt-PT" sz="8000" i="1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pt-PT" sz="8000" i="1" dirty="0" smtClean="0">
                <a:solidFill>
                  <a:srgbClr val="00B0F0"/>
                </a:solidFill>
              </a:rPr>
              <a:t>Muito Obrigado!</a:t>
            </a:r>
          </a:p>
          <a:p>
            <a:endParaRPr lang="pt-PT" sz="2400" b="1" dirty="0" smtClean="0"/>
          </a:p>
          <a:p>
            <a:pPr algn="r"/>
            <a:endParaRPr lang="pt-PT" sz="2400" dirty="0" smtClean="0"/>
          </a:p>
          <a:p>
            <a:pPr algn="r">
              <a:buNone/>
            </a:pPr>
            <a:r>
              <a:rPr lang="pt-PT" sz="2400" dirty="0" smtClean="0"/>
              <a:t>Manuel Lucas Estêvão</a:t>
            </a:r>
            <a:endParaRPr lang="pt-PT" dirty="0"/>
          </a:p>
        </p:txBody>
      </p:sp>
      <p:sp>
        <p:nvSpPr>
          <p:cNvPr id="4" name="Rectângulo 3"/>
          <p:cNvSpPr/>
          <p:nvPr/>
        </p:nvSpPr>
        <p:spPr>
          <a:xfrm>
            <a:off x="1071538" y="1714489"/>
            <a:ext cx="7143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 smtClean="0">
                <a:solidFill>
                  <a:srgbClr val="C00000"/>
                </a:solidFill>
              </a:rPr>
              <a:t>O PNAEBA, UMA POLÍTICA PÚBLICA DE EDUCAÇÃO PERMANENTE INOVADORA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2200" dirty="0" smtClean="0">
                <a:solidFill>
                  <a:srgbClr val="C00000"/>
                </a:solidFill>
              </a:rPr>
              <a:t>O PNAEBA, UMA POLÍTICA PÚBLICA DE EDUCAÇÃO PERMANENTE</a:t>
            </a:r>
            <a:r>
              <a:rPr lang="pt-PT" sz="5400" dirty="0" smtClean="0"/>
              <a:t/>
            </a:r>
            <a:br>
              <a:rPr lang="pt-PT" sz="5400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t-PT" dirty="0" smtClean="0"/>
              <a:t>                   A LEI 3/79, de 10 DE JANEIRO</a:t>
            </a:r>
          </a:p>
          <a:p>
            <a:r>
              <a:rPr lang="pt-PT" dirty="0" smtClean="0"/>
              <a:t>Atribui ao Governo  o encargo da elaboração do </a:t>
            </a:r>
            <a:r>
              <a:rPr lang="pt-PT" b="1" dirty="0" smtClean="0"/>
              <a:t>Plano Nacional de Alfabetização e Educação de Base de Adultos (PNAEBA).</a:t>
            </a:r>
            <a:r>
              <a:rPr lang="pt-PT" dirty="0" smtClean="0"/>
              <a:t> </a:t>
            </a:r>
          </a:p>
          <a:p>
            <a:endParaRPr lang="pt-PT" b="1" dirty="0" smtClean="0"/>
          </a:p>
          <a:p>
            <a:r>
              <a:rPr lang="pt-PT" b="1" dirty="0" smtClean="0"/>
              <a:t>O Governo incumbe a </a:t>
            </a:r>
            <a:r>
              <a:rPr lang="pt-PT" b="1" dirty="0" err="1" smtClean="0"/>
              <a:t>Direção-Geral</a:t>
            </a:r>
            <a:r>
              <a:rPr lang="pt-PT" b="1" dirty="0" smtClean="0"/>
              <a:t>   de Educação Permanente (DGEP) de elaborar o Plano</a:t>
            </a:r>
          </a:p>
          <a:p>
            <a:endParaRPr lang="pt-PT" dirty="0" smtClean="0"/>
          </a:p>
          <a:p>
            <a:r>
              <a:rPr lang="pt-PT" dirty="0" smtClean="0"/>
              <a:t>Conclusão do PNAEBA (entrega à Assembleia da República):10/7/1979</a:t>
            </a:r>
            <a:r>
              <a:rPr lang="pt-PT" b="1" dirty="0" smtClean="0"/>
              <a:t>.</a:t>
            </a:r>
          </a:p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2200" dirty="0" smtClean="0">
                <a:solidFill>
                  <a:srgbClr val="C00000"/>
                </a:solidFill>
              </a:rPr>
              <a:t>O PNAEBA, UMA POLÍTICA PÚBLICA DE EDUCAÇÃO PERMANENTE</a:t>
            </a:r>
            <a:r>
              <a:rPr lang="pt-PT" sz="6000" dirty="0" smtClean="0"/>
              <a:t/>
            </a:r>
            <a:br>
              <a:rPr lang="pt-PT" sz="6000" dirty="0" smtClean="0"/>
            </a:br>
            <a:endParaRPr lang="pt-PT" sz="24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t-PT" dirty="0" smtClean="0"/>
              <a:t>                   </a:t>
            </a:r>
          </a:p>
          <a:p>
            <a:pPr>
              <a:buNone/>
            </a:pPr>
            <a:r>
              <a:rPr lang="pt-PT" dirty="0" smtClean="0"/>
              <a:t>      </a:t>
            </a:r>
            <a:r>
              <a:rPr lang="pt-PT" dirty="0" smtClean="0"/>
              <a:t> ELABORAÇÃO </a:t>
            </a:r>
            <a:r>
              <a:rPr lang="pt-PT" dirty="0" smtClean="0"/>
              <a:t>DO </a:t>
            </a:r>
            <a:r>
              <a:rPr lang="pt-PT" dirty="0" smtClean="0"/>
              <a:t>PNAEBA (que coordenei e   dirigi)</a:t>
            </a:r>
            <a:endParaRPr lang="pt-PT" dirty="0" smtClean="0"/>
          </a:p>
          <a:p>
            <a:pPr>
              <a:buNone/>
            </a:pPr>
            <a:r>
              <a:rPr lang="pt-PT" sz="2000" dirty="0" smtClean="0"/>
              <a:t>                         </a:t>
            </a:r>
            <a:endParaRPr lang="pt-PT" sz="2000" dirty="0" smtClean="0"/>
          </a:p>
          <a:p>
            <a:pPr>
              <a:buNone/>
            </a:pPr>
            <a:r>
              <a:rPr lang="pt-PT" sz="2000" dirty="0" smtClean="0"/>
              <a:t> </a:t>
            </a:r>
            <a:r>
              <a:rPr lang="pt-PT" sz="2000" dirty="0" smtClean="0"/>
              <a:t>                       </a:t>
            </a:r>
            <a:r>
              <a:rPr lang="pt-PT" sz="2000" dirty="0" smtClean="0"/>
              <a:t>METODOLOGIA  </a:t>
            </a:r>
            <a:r>
              <a:rPr lang="pt-PT" sz="2000" dirty="0" smtClean="0"/>
              <a:t>DOS  TRABALHOS</a:t>
            </a:r>
            <a:r>
              <a:rPr lang="pt-PT" dirty="0" smtClean="0"/>
              <a:t> </a:t>
            </a:r>
          </a:p>
          <a:p>
            <a:endParaRPr lang="pt-PT" dirty="0" smtClean="0"/>
          </a:p>
          <a:p>
            <a:r>
              <a:rPr lang="pt-PT" dirty="0" smtClean="0"/>
              <a:t> </a:t>
            </a:r>
            <a:r>
              <a:rPr lang="pt-PT" dirty="0" smtClean="0"/>
              <a:t>          </a:t>
            </a:r>
            <a:r>
              <a:rPr lang="pt-PT" dirty="0" smtClean="0"/>
              <a:t>Investigação </a:t>
            </a:r>
            <a:endParaRPr lang="pt-PT" dirty="0" smtClean="0"/>
          </a:p>
          <a:p>
            <a:r>
              <a:rPr lang="pt-PT" dirty="0" smtClean="0"/>
              <a:t>           Auscultação </a:t>
            </a:r>
            <a:r>
              <a:rPr lang="pt-PT" dirty="0" smtClean="0"/>
              <a:t>e Participação</a:t>
            </a:r>
          </a:p>
          <a:p>
            <a:r>
              <a:rPr lang="pt-PT" dirty="0" smtClean="0"/>
              <a:t>           Informação </a:t>
            </a:r>
            <a:r>
              <a:rPr lang="pt-PT" dirty="0" smtClean="0"/>
              <a:t>e Formação da Opinião Pública.  </a:t>
            </a:r>
            <a:endParaRPr lang="pt-PT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br>
              <a:rPr lang="pt-PT" sz="2000" dirty="0" smtClean="0">
                <a:solidFill>
                  <a:srgbClr val="C00000"/>
                </a:solidFill>
              </a:rPr>
            </a:br>
            <a:r>
              <a:rPr lang="pt-PT" sz="2000" dirty="0" smtClean="0">
                <a:solidFill>
                  <a:srgbClr val="C00000"/>
                </a:solidFill>
              </a:rPr>
              <a:t>                          </a:t>
            </a:r>
            <a:r>
              <a:rPr lang="pt-PT" sz="2000" dirty="0" smtClean="0">
                <a:solidFill>
                  <a:schemeClr val="tx1"/>
                </a:solidFill>
              </a:rPr>
              <a:t>Trabalhos de Investigação</a:t>
            </a:r>
            <a:endParaRPr lang="pt-PT" sz="2000" dirty="0">
              <a:solidFill>
                <a:schemeClr val="tx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t-PT" dirty="0" smtClean="0"/>
              <a:t>- “Noções Preliminares (definição de conceitos )”;</a:t>
            </a:r>
          </a:p>
          <a:p>
            <a:r>
              <a:rPr lang="pt-PT" dirty="0" smtClean="0"/>
              <a:t>-“Acções de Educação de Adultos Desenvolvidas no Passado pelo Ministério da Educação”;</a:t>
            </a:r>
          </a:p>
          <a:p>
            <a:r>
              <a:rPr lang="pt-PT" dirty="0" smtClean="0"/>
              <a:t>- “Financiamento das Acções de Educação de Adultos Desenvolvidas no Passado pelo Ministério da Educação”; </a:t>
            </a:r>
          </a:p>
          <a:p>
            <a:r>
              <a:rPr lang="pt-PT" dirty="0" smtClean="0"/>
              <a:t>- “Alfabetização de Educação de Adultos no Período Compreendido entre Abril de 1974 e a Actualidade”;</a:t>
            </a:r>
          </a:p>
          <a:p>
            <a:r>
              <a:rPr lang="pt-PT" dirty="0" smtClean="0"/>
              <a:t>- “Projecções Estatísticas de Analfabetos”;</a:t>
            </a:r>
          </a:p>
          <a:p>
            <a:r>
              <a:rPr lang="pt-PT" dirty="0" smtClean="0"/>
              <a:t>-“Recursos Institucionais Físicos e Humanos Envolvidos em Acções de Educação de Adultos”. </a:t>
            </a:r>
          </a:p>
          <a:p>
            <a:r>
              <a:rPr lang="pt-PT" b="1" dirty="0" smtClean="0"/>
              <a:t>-“Objectivos, Situações e Práticas de Educação de Adultos em Portugal – 1979</a:t>
            </a:r>
            <a:r>
              <a:rPr lang="pt-PT" dirty="0" smtClean="0"/>
              <a:t>”;</a:t>
            </a:r>
          </a:p>
          <a:p>
            <a:r>
              <a:rPr lang="pt-PT" dirty="0" smtClean="0"/>
              <a:t>-“Perfil, Estatuto, Formação e Carreira dos Agentes; Estruturas de Formação”</a:t>
            </a:r>
          </a:p>
          <a:p>
            <a:r>
              <a:rPr lang="pt-PT" dirty="0" smtClean="0"/>
              <a:t>-“ O Trabalhador e o Ensino”;</a:t>
            </a:r>
          </a:p>
          <a:p>
            <a:r>
              <a:rPr lang="pt-PT" dirty="0" smtClean="0"/>
              <a:t>- “O PNAEBA e a Constituição da República Portuguesa”;</a:t>
            </a:r>
          </a:p>
          <a:p>
            <a:r>
              <a:rPr lang="pt-PT" dirty="0" smtClean="0"/>
              <a:t>- “ A Educação de Adultos em Situação Migratória”. 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r>
              <a:rPr lang="pt-PT" sz="2200" dirty="0" smtClean="0"/>
              <a:t>.</a:t>
            </a:r>
            <a:r>
              <a:rPr lang="pt-PT" sz="6000" dirty="0" smtClean="0"/>
              <a:t/>
            </a:r>
            <a:br>
              <a:rPr lang="pt-PT" sz="6000" dirty="0" smtClean="0"/>
            </a:br>
            <a:r>
              <a:rPr lang="pt-PT" sz="6000" dirty="0" smtClean="0"/>
              <a:t>              </a:t>
            </a:r>
            <a:r>
              <a:rPr lang="pt-PT" sz="2000" b="1" dirty="0" smtClean="0"/>
              <a:t>Investigação (um caso)</a:t>
            </a:r>
            <a:endParaRPr lang="pt-PT" sz="2400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Manuel\Desktop\SCANs Minha interv\Pensar Educação 6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42976" y="1500174"/>
            <a:ext cx="3324380" cy="4572000"/>
          </a:xfrm>
          <a:prstGeom prst="rect">
            <a:avLst/>
          </a:prstGeom>
          <a:noFill/>
        </p:spPr>
      </p:pic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pt-PT" dirty="0" smtClean="0"/>
              <a:t>Ana Benavente</a:t>
            </a:r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pPr>
              <a:buNone/>
            </a:pPr>
            <a:r>
              <a:rPr lang="pt-PT" dirty="0" smtClean="0"/>
              <a:t>                 </a:t>
            </a:r>
          </a:p>
          <a:p>
            <a:r>
              <a:rPr lang="pt-PT" dirty="0" smtClean="0"/>
              <a:t>                       </a:t>
            </a:r>
            <a:r>
              <a:rPr lang="pt-PT" dirty="0" err="1" smtClean="0"/>
              <a:t>Karin</a:t>
            </a:r>
            <a:r>
              <a:rPr lang="pt-PT" dirty="0" smtClean="0"/>
              <a:t> </a:t>
            </a:r>
            <a:r>
              <a:rPr lang="pt-PT" dirty="0" err="1" smtClean="0"/>
              <a:t>Wall</a:t>
            </a:r>
            <a:endParaRPr lang="pt-PT" dirty="0" smtClean="0"/>
          </a:p>
          <a:p>
            <a:pPr>
              <a:buNone/>
            </a:pPr>
            <a:r>
              <a:rPr lang="pt-PT" dirty="0" smtClean="0"/>
              <a:t>  José Mariano Gago</a:t>
            </a:r>
          </a:p>
          <a:p>
            <a:pPr>
              <a:buNone/>
            </a:pPr>
            <a:r>
              <a:rPr lang="pt-PT" dirty="0" smtClean="0"/>
              <a:t> </a:t>
            </a:r>
          </a:p>
          <a:p>
            <a:pPr>
              <a:buNone/>
            </a:pPr>
            <a:r>
              <a:rPr lang="pt-PT" dirty="0" smtClean="0"/>
              <a:t>                       Lucília Salgado</a:t>
            </a:r>
          </a:p>
          <a:p>
            <a:pPr>
              <a:buNone/>
            </a:pPr>
            <a:endParaRPr lang="pt-PT" dirty="0" smtClean="0"/>
          </a:p>
          <a:p>
            <a:pPr>
              <a:buNone/>
            </a:pPr>
            <a:endParaRPr lang="pt-PT" dirty="0" smtClean="0"/>
          </a:p>
          <a:p>
            <a:pPr>
              <a:buNone/>
            </a:pPr>
            <a:r>
              <a:rPr lang="pt-PT" dirty="0" smtClean="0"/>
              <a:t>        </a:t>
            </a:r>
            <a:endParaRPr lang="pt-PT" dirty="0"/>
          </a:p>
        </p:txBody>
      </p:sp>
      <p:pic>
        <p:nvPicPr>
          <p:cNvPr id="8" name="Picture 17" descr="ANd9GcTrVIfqit5mAKDZPED1uNeW7ktW5UDYiWHd-TgBqPtGs6UOqSl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4214818"/>
            <a:ext cx="2286002" cy="1248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rc_mi" descr="1032594?tp=UH&amp;db=IMAGE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2071678"/>
            <a:ext cx="151656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8" descr="Resultado de imagem para lucília salgad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5" y="4857760"/>
            <a:ext cx="171290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m 11" descr="http://imagens6.publico.pt/imagens.aspx/255136?tp=UH&amp;db=IMAGENS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1785926"/>
            <a:ext cx="142876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endParaRPr lang="pt-PT" sz="2000" dirty="0">
              <a:solidFill>
                <a:srgbClr val="C0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857224" y="1928802"/>
            <a:ext cx="7772400" cy="4572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pt-PT" dirty="0" smtClean="0"/>
              <a:t>                         </a:t>
            </a:r>
            <a:r>
              <a:rPr lang="pt-PT" sz="2000" dirty="0" smtClean="0"/>
              <a:t>  AUSCULTAÇÃO E PARTICIPAÇÃO </a:t>
            </a:r>
          </a:p>
          <a:p>
            <a:r>
              <a:rPr lang="pt-PT" sz="2800" dirty="0" smtClean="0"/>
              <a:t>Inquérito por, amostragem, à população portuguesa. </a:t>
            </a:r>
          </a:p>
          <a:p>
            <a:r>
              <a:rPr lang="pt-PT" sz="2800" dirty="0" smtClean="0"/>
              <a:t>550 inquéritos a associações populares, autarquias e outras entidades com acções de educação de adultos; </a:t>
            </a:r>
          </a:p>
          <a:p>
            <a:r>
              <a:rPr lang="pt-PT" sz="2800" dirty="0" smtClean="0"/>
              <a:t> 35 entrevistas individuais com animadores de acções educativas ou culturais; </a:t>
            </a:r>
          </a:p>
          <a:p>
            <a:r>
              <a:rPr lang="pt-PT" sz="2800" dirty="0" smtClean="0"/>
              <a:t> 180 inquéritos a </a:t>
            </a:r>
            <a:r>
              <a:rPr lang="pt-PT" sz="2800" dirty="0" err="1" smtClean="0"/>
              <a:t>alfabetizandos</a:t>
            </a:r>
            <a:r>
              <a:rPr lang="pt-PT" sz="2800" dirty="0" smtClean="0"/>
              <a:t>; </a:t>
            </a:r>
          </a:p>
          <a:p>
            <a:r>
              <a:rPr lang="pt-PT" sz="2800" dirty="0" smtClean="0"/>
              <a:t>Recolha dos  pareceres da Igreja, Sindicatos,  Associações Patronais e departamentos estatais.”</a:t>
            </a:r>
          </a:p>
          <a:p>
            <a:r>
              <a:rPr lang="pt-PT" sz="2800" dirty="0" smtClean="0"/>
              <a:t>Realização de mesas redondas de auscultação de especialistas  e com jornalistas.</a:t>
            </a:r>
          </a:p>
          <a:p>
            <a:pPr>
              <a:buNone/>
            </a:pPr>
            <a:endParaRPr lang="pt-PT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                 </a:t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                      </a:t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sz="2200" dirty="0" smtClean="0">
                <a:solidFill>
                  <a:srgbClr val="C00000"/>
                </a:solidFill>
              </a:rPr>
              <a:t>O PNAEBA, UMA POLÍTICA PÚBLICA DE EDUCAÇÃO PERMANENTE</a:t>
            </a:r>
            <a:r>
              <a:rPr lang="pt-PT" dirty="0" smtClean="0">
                <a:solidFill>
                  <a:srgbClr val="C00000"/>
                </a:solidFill>
              </a:rPr>
              <a:t/>
            </a:r>
            <a:br>
              <a:rPr lang="pt-PT" dirty="0" smtClean="0">
                <a:solidFill>
                  <a:srgbClr val="C00000"/>
                </a:solidFill>
              </a:rPr>
            </a:br>
            <a:endParaRPr lang="pt-PT" sz="2400" dirty="0">
              <a:solidFill>
                <a:srgbClr val="C00000"/>
              </a:solidFill>
            </a:endParaRPr>
          </a:p>
        </p:txBody>
      </p:sp>
      <p:sp>
        <p:nvSpPr>
          <p:cNvPr id="10" name="Marcador de Posição de Conteúdo 9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pt-PT" sz="2400" dirty="0" smtClean="0"/>
              <a:t>                                PNAEBA - OBJETIVOS</a:t>
            </a:r>
          </a:p>
          <a:p>
            <a:pPr algn="just"/>
            <a:r>
              <a:rPr lang="pt-PT" sz="2400" b="1" dirty="0" smtClean="0"/>
              <a:t>Desenvolvimento cultural e educativo da população</a:t>
            </a:r>
            <a:r>
              <a:rPr lang="pt-PT" sz="2400" dirty="0" smtClean="0"/>
              <a:t>, tendo em vista a sua </a:t>
            </a:r>
            <a:r>
              <a:rPr lang="pt-PT" sz="2400" b="1" dirty="0" smtClean="0"/>
              <a:t>valorização pessoal </a:t>
            </a:r>
            <a:r>
              <a:rPr lang="pt-PT" sz="2400" dirty="0" smtClean="0"/>
              <a:t>e a sua progressiva </a:t>
            </a:r>
            <a:r>
              <a:rPr lang="pt-PT" sz="2400" b="1" dirty="0" smtClean="0"/>
              <a:t>participação</a:t>
            </a:r>
            <a:r>
              <a:rPr lang="pt-PT" sz="2400" dirty="0" smtClean="0"/>
              <a:t> na vida cultural, social e política.</a:t>
            </a:r>
          </a:p>
          <a:p>
            <a:pPr algn="just">
              <a:buNone/>
            </a:pPr>
            <a:endParaRPr lang="pt-PT" sz="2400" dirty="0" smtClean="0"/>
          </a:p>
          <a:p>
            <a:pPr algn="just"/>
            <a:r>
              <a:rPr lang="pt-PT" sz="2400" dirty="0" smtClean="0"/>
              <a:t>“Implementação gradual, em todo o País, de </a:t>
            </a:r>
            <a:r>
              <a:rPr lang="pt-PT" sz="2400" b="1" dirty="0" smtClean="0"/>
              <a:t>um sistema regionalizado </a:t>
            </a:r>
            <a:r>
              <a:rPr lang="pt-PT" sz="2400" dirty="0" smtClean="0"/>
              <a:t>que  assegure a mobilização e participação das populações, coordene a utilização de todos os recursos educativos e  constitua o </a:t>
            </a:r>
            <a:r>
              <a:rPr lang="pt-PT" sz="2400" b="1" dirty="0" smtClean="0"/>
              <a:t>embrião de um sistema de educação permanente</a:t>
            </a:r>
            <a:r>
              <a:rPr lang="pt-PT" sz="2400" dirty="0" smtClean="0"/>
              <a:t>” .</a:t>
            </a:r>
          </a:p>
          <a:p>
            <a:pPr algn="just"/>
            <a:endParaRPr lang="pt-PT" sz="2400" dirty="0" smtClean="0"/>
          </a:p>
          <a:p>
            <a:pPr algn="just"/>
            <a:r>
              <a:rPr lang="pt-PT" sz="2400" dirty="0" smtClean="0"/>
              <a:t>Acesso dos Adultos que o desejem à </a:t>
            </a:r>
            <a:r>
              <a:rPr lang="pt-PT" sz="2400" b="1" dirty="0" smtClean="0"/>
              <a:t>alfabetização e à escolaridade obrigatória.</a:t>
            </a:r>
          </a:p>
          <a:p>
            <a:pPr algn="just"/>
            <a:endParaRPr lang="pt-PT" sz="2400" dirty="0" smtClean="0"/>
          </a:p>
          <a:p>
            <a:pPr algn="just"/>
            <a:r>
              <a:rPr lang="pt-PT" sz="2400" dirty="0" smtClean="0"/>
              <a:t>Melhoria da qualidade das </a:t>
            </a:r>
            <a:r>
              <a:rPr lang="pt-PT" sz="2400" dirty="0" err="1" smtClean="0"/>
              <a:t>ações</a:t>
            </a:r>
            <a:r>
              <a:rPr lang="pt-PT" sz="2400" dirty="0" smtClean="0"/>
              <a:t> de alfabetização e EBA</a:t>
            </a:r>
          </a:p>
          <a:p>
            <a:endParaRPr lang="pt-PT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/>
              <a:t>    </a:t>
            </a:r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endParaRPr lang="pt-PT" sz="2000" dirty="0">
              <a:solidFill>
                <a:srgbClr val="C0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pt-PT" dirty="0" smtClean="0"/>
              <a:t>         </a:t>
            </a:r>
          </a:p>
          <a:p>
            <a:pPr>
              <a:buNone/>
            </a:pPr>
            <a:r>
              <a:rPr lang="pt-PT" dirty="0" smtClean="0"/>
              <a:t>                </a:t>
            </a:r>
            <a:r>
              <a:rPr lang="pt-PT" sz="2000" dirty="0" smtClean="0"/>
              <a:t>PROGRAMAS REGIONAIS INTEGRADOS                          </a:t>
            </a:r>
          </a:p>
          <a:p>
            <a:pPr>
              <a:buNone/>
            </a:pPr>
            <a:r>
              <a:rPr lang="pt-PT" sz="2000" dirty="0" smtClean="0"/>
              <a:t>                                           </a:t>
            </a:r>
          </a:p>
          <a:p>
            <a:pPr>
              <a:buNone/>
            </a:pPr>
            <a:r>
              <a:rPr lang="pt-PT" dirty="0" smtClean="0"/>
              <a:t>                                       Visavam</a:t>
            </a:r>
          </a:p>
          <a:p>
            <a:pPr>
              <a:buNone/>
            </a:pPr>
            <a:r>
              <a:rPr lang="pt-PT" dirty="0" smtClean="0"/>
              <a:t>(…)</a:t>
            </a:r>
          </a:p>
          <a:p>
            <a:pPr algn="just">
              <a:buNone/>
            </a:pPr>
            <a:r>
              <a:rPr lang="pt-PT" b="1" dirty="0" smtClean="0"/>
              <a:t>“</a:t>
            </a:r>
            <a:r>
              <a:rPr lang="pt-PT" dirty="0" smtClean="0"/>
              <a:t>constituir regional e progressivamente os </a:t>
            </a:r>
            <a:r>
              <a:rPr lang="pt-PT" b="1" dirty="0" smtClean="0"/>
              <a:t>alicerces de um moderno sistema de Educação de Adultos, embrião do futuro sistema de educação permanente”.</a:t>
            </a:r>
          </a:p>
          <a:p>
            <a:pPr algn="just">
              <a:buNone/>
            </a:pPr>
            <a:r>
              <a:rPr lang="pt-PT" dirty="0" smtClean="0"/>
              <a:t>(…)</a:t>
            </a:r>
          </a:p>
          <a:p>
            <a:endParaRPr lang="pt-PT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dade">
  <a:themeElements>
    <a:clrScheme name="Equidad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dade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dade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4977</TotalTime>
  <Words>1509</Words>
  <Application>Microsoft Office PowerPoint</Application>
  <PresentationFormat>Apresentação no Ecrã (4:3)</PresentationFormat>
  <Paragraphs>205</Paragraphs>
  <Slides>23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23</vt:i4>
      </vt:variant>
    </vt:vector>
  </HeadingPairs>
  <TitlesOfParts>
    <vt:vector size="24" baseType="lpstr">
      <vt:lpstr>Equidade</vt:lpstr>
      <vt:lpstr>   Políticas de Educação de Adultos para o Desenvolvimento no Portugal Democrático </vt:lpstr>
      <vt:lpstr>     O PNAEBA, UMA POLÍTICA PÚBLICA DE EDUCAÇÃO PERMANENTE </vt:lpstr>
      <vt:lpstr>O PNAEBA, UMA POLÍTICA PÚBLICA DE EDUCAÇÃO PERMANENTE </vt:lpstr>
      <vt:lpstr>O PNAEBA, UMA POLÍTICA PÚBLICA DE EDUCAÇÃO PERMANENTE </vt:lpstr>
      <vt:lpstr>O PNAEBA, UMA POLÍTICA PÚBLICA DE EDUCAÇÃO PERMANENTE                           Trabalhos de Investigação</vt:lpstr>
      <vt:lpstr>O PNAEBA, UMA POLÍTICA PÚBLICA DE EDUCAÇÃO PERMANENTE.               Investigação (um caso)</vt:lpstr>
      <vt:lpstr>O PNAEBA, UMA POLÍTICA PÚBLICA DE EDUCAÇÃO PERMANENTE</vt:lpstr>
      <vt:lpstr>                                            O PNAEBA, UMA POLÍTICA PÚBLICA DE EDUCAÇÃO PERMANENTE </vt:lpstr>
      <vt:lpstr>    O PNAEBA, UMA POLÍTICA PÚBLICA DE EDUCAÇÃO PERMANENTE</vt:lpstr>
      <vt:lpstr>O PNAEBA, UMA POLÍTICA PÚBLICA DE EDUCAÇÃO PERMANENTE</vt:lpstr>
      <vt:lpstr>O PNAEBA, UMA POLÍTICA PÚBLICA DE EDUCAÇÃO PERMANENTE</vt:lpstr>
      <vt:lpstr>O PNAEBA, UMA POLÍTICA PÚBLICA DE EDUCAÇÃO PERMANENTE</vt:lpstr>
      <vt:lpstr>O PNAEBA, UMA POLÍTICA PÚBLICA DE EDUCAÇÃO PERMANENTE</vt:lpstr>
      <vt:lpstr>O PNAEBA, UMA POLÍTICA PÚBLICA DE EDUCAÇÃO PERMANENTE</vt:lpstr>
      <vt:lpstr>O PNAEBA, UMA POLÍTICA PÚBLICA DE EDUCAÇÃO PERMANENTE</vt:lpstr>
      <vt:lpstr>O PNAEBA, UMA POLÍTICA PÚBLICA DE EDUCAÇÃO PERMANENTE</vt:lpstr>
      <vt:lpstr>O PNAEBA, UMA POLÍTICA PÚBLICA DE EDUCAÇÃO PERMANENTE</vt:lpstr>
      <vt:lpstr>Diapositivo 18</vt:lpstr>
      <vt:lpstr>  O PNAEBA, UMA POLÍTICA PÚBLICA DE EDUCAÇÃO PERMANENTE</vt:lpstr>
      <vt:lpstr>”</vt:lpstr>
      <vt:lpstr>                 O PNAEBA, UMA POLÍTICA PÚBLICA DE EDUCAÇÃO PERMANENTE    </vt:lpstr>
      <vt:lpstr> O PNAEBA, UMA POLÍTICA PÚBLICA DE EDUCAÇÃO PERMANENTE </vt:lpstr>
      <vt:lpstr>Políticas de Educação de Adultos para o Desenvolvimento no Portugal Democrático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Educação Permanente num tempo de mudança: Saber para transformar</dc:title>
  <dc:creator>Manuel</dc:creator>
  <cp:lastModifiedBy>Manuel</cp:lastModifiedBy>
  <cp:revision>83</cp:revision>
  <dcterms:created xsi:type="dcterms:W3CDTF">2016-04-27T10:17:10Z</dcterms:created>
  <dcterms:modified xsi:type="dcterms:W3CDTF">2018-11-12T16:57:58Z</dcterms:modified>
</cp:coreProperties>
</file>